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4.xml.rels" ContentType="application/vnd.openxmlformats-package.relationships+xml"/>
  <Override PartName="/ppt/notesSlides/_rels/notesSlide22.xml.rels" ContentType="application/vnd.openxmlformats-package.relationships+xml"/>
  <Override PartName="/ppt/notesSlides/_rels/notesSlide13.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9.jpeg" ContentType="image/jpeg"/>
  <Override PartName="/ppt/media/image15.png" ContentType="image/png"/>
  <Override PartName="/ppt/media/image17.png" ContentType="image/png"/>
  <Override PartName="/ppt/media/image18.png" ContentType="image/png"/>
  <Override PartName="/ppt/media/image20.png" ContentType="image/png"/>
  <Override PartName="/ppt/media/image22.png" ContentType="image/png"/>
  <Override PartName="/ppt/media/image23.png" ContentType="image/png"/>
  <Override PartName="/ppt/media/image24.png" ContentType="image/png"/>
  <Override PartName="/ppt/media/image26.png" ContentType="image/png"/>
  <Override PartName="/ppt/media/image29.png" ContentType="image/png"/>
  <Override PartName="/ppt/media/image30.png" ContentType="image/png"/>
  <Override PartName="/ppt/media/image32.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37.png" ContentType="image/png"/>
  <Override PartName="/ppt/media/image12.png" ContentType="image/png"/>
  <Override PartName="/ppt/media/image19.jpeg" ContentType="image/jpeg"/>
  <Override PartName="/ppt/media/image21.jpeg" ContentType="image/jpeg"/>
  <Override PartName="/ppt/media/image25.jpeg" ContentType="image/jpeg"/>
  <Override PartName="/ppt/media/image27.jpeg" ContentType="image/jpeg"/>
  <Override PartName="/ppt/media/image16.png" ContentType="image/png"/>
  <Override PartName="/ppt/media/image28.jpeg" ContentType="image/jpeg"/>
  <Override PartName="/ppt/media/image31.jpeg" ContentType="image/jpeg"/>
  <Override PartName="/ppt/media/image8.png" ContentType="image/png"/>
  <Override PartName="/ppt/media/image33.wmf" ContentType="image/x-wmf"/>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29"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Click to edit the notes format</a:t>
            </a:r>
            <a:endParaRPr b="0" lang="en-AU" sz="2000" spc="-1" strike="noStrike">
              <a:latin typeface="Arial"/>
            </a:endParaRPr>
          </a:p>
        </p:txBody>
      </p:sp>
      <p:sp>
        <p:nvSpPr>
          <p:cNvPr id="130" name="PlaceHolder 3"/>
          <p:cNvSpPr>
            <a:spLocks noGrp="1"/>
          </p:cNvSpPr>
          <p:nvPr>
            <p:ph type="hdr"/>
          </p:nvPr>
        </p:nvSpPr>
        <p:spPr>
          <a:xfrm>
            <a:off x="0" y="0"/>
            <a:ext cx="3280680" cy="534240"/>
          </a:xfrm>
          <a:prstGeom prst="rect">
            <a:avLst/>
          </a:prstGeom>
        </p:spPr>
        <p:txBody>
          <a:bodyPr lIns="0" rIns="0" tIns="0" bIns="0"/>
          <a:p>
            <a:r>
              <a:rPr b="0" lang="en-AU" sz="1400" spc="-1" strike="noStrike">
                <a:latin typeface="Times New Roman"/>
              </a:rPr>
              <a:t>&lt;header&gt;</a:t>
            </a:r>
            <a:endParaRPr b="0" lang="en-AU" sz="1400" spc="-1" strike="noStrike">
              <a:latin typeface="Times New Roman"/>
            </a:endParaRPr>
          </a:p>
        </p:txBody>
      </p:sp>
      <p:sp>
        <p:nvSpPr>
          <p:cNvPr id="131" name="PlaceHolder 4"/>
          <p:cNvSpPr>
            <a:spLocks noGrp="1"/>
          </p:cNvSpPr>
          <p:nvPr>
            <p:ph type="dt"/>
          </p:nvPr>
        </p:nvSpPr>
        <p:spPr>
          <a:xfrm>
            <a:off x="4278960" y="0"/>
            <a:ext cx="3280680" cy="534240"/>
          </a:xfrm>
          <a:prstGeom prst="rect">
            <a:avLst/>
          </a:prstGeom>
        </p:spPr>
        <p:txBody>
          <a:bodyPr lIns="0" rIns="0" tIns="0" bIns="0"/>
          <a:p>
            <a:pPr algn="r"/>
            <a:r>
              <a:rPr b="0" lang="en-AU" sz="1400" spc="-1" strike="noStrike">
                <a:latin typeface="Times New Roman"/>
              </a:rPr>
              <a:t>&lt;date/time&gt;</a:t>
            </a:r>
            <a:endParaRPr b="0" lang="en-AU" sz="1400" spc="-1" strike="noStrike">
              <a:latin typeface="Times New Roman"/>
            </a:endParaRPr>
          </a:p>
        </p:txBody>
      </p:sp>
      <p:sp>
        <p:nvSpPr>
          <p:cNvPr id="132" name="PlaceHolder 5"/>
          <p:cNvSpPr>
            <a:spLocks noGrp="1"/>
          </p:cNvSpPr>
          <p:nvPr>
            <p:ph type="ftr"/>
          </p:nvPr>
        </p:nvSpPr>
        <p:spPr>
          <a:xfrm>
            <a:off x="0" y="10157400"/>
            <a:ext cx="3280680" cy="534240"/>
          </a:xfrm>
          <a:prstGeom prst="rect">
            <a:avLst/>
          </a:prstGeom>
        </p:spPr>
        <p:txBody>
          <a:bodyPr lIns="0" rIns="0" tIns="0" bIns="0" anchor="b"/>
          <a:p>
            <a:r>
              <a:rPr b="0" lang="en-AU" sz="1400" spc="-1" strike="noStrike">
                <a:latin typeface="Times New Roman"/>
              </a:rPr>
              <a:t>&lt;footer&gt;</a:t>
            </a:r>
            <a:endParaRPr b="0" lang="en-AU" sz="1400" spc="-1" strike="noStrike">
              <a:latin typeface="Times New Roman"/>
            </a:endParaRPr>
          </a:p>
        </p:txBody>
      </p:sp>
      <p:sp>
        <p:nvSpPr>
          <p:cNvPr id="133" name="PlaceHolder 6"/>
          <p:cNvSpPr>
            <a:spLocks noGrp="1"/>
          </p:cNvSpPr>
          <p:nvPr>
            <p:ph type="sldNum"/>
          </p:nvPr>
        </p:nvSpPr>
        <p:spPr>
          <a:xfrm>
            <a:off x="4278960" y="10157400"/>
            <a:ext cx="3280680" cy="534240"/>
          </a:xfrm>
          <a:prstGeom prst="rect">
            <a:avLst/>
          </a:prstGeom>
        </p:spPr>
        <p:txBody>
          <a:bodyPr lIns="0" rIns="0" tIns="0" bIns="0" anchor="b"/>
          <a:p>
            <a:pPr algn="r"/>
            <a:fld id="{9001FB5F-5B6D-4B8A-80B1-74FE3298C69A}"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139680" y="768240"/>
            <a:ext cx="6819480" cy="3836520"/>
          </a:xfrm>
          <a:prstGeom prst="rect">
            <a:avLst/>
          </a:prstGeom>
        </p:spPr>
      </p:sp>
      <p:sp>
        <p:nvSpPr>
          <p:cNvPr id="306" name="PlaceHolder 2"/>
          <p:cNvSpPr>
            <a:spLocks noGrp="1"/>
          </p:cNvSpPr>
          <p:nvPr>
            <p:ph type="body"/>
          </p:nvPr>
        </p:nvSpPr>
        <p:spPr>
          <a:xfrm>
            <a:off x="709920" y="4861440"/>
            <a:ext cx="5679000" cy="4605120"/>
          </a:xfrm>
          <a:prstGeom prst="rect">
            <a:avLst/>
          </a:prstGeom>
        </p:spPr>
        <p:txBody>
          <a:bodyPr lIns="99000" rIns="99000" tIns="49680" bIns="49680"/>
          <a:p>
            <a:endParaRPr b="0" lang="en-AU" sz="2000" spc="-1" strike="noStrike">
              <a:latin typeface="Arial"/>
            </a:endParaRPr>
          </a:p>
        </p:txBody>
      </p:sp>
      <p:sp>
        <p:nvSpPr>
          <p:cNvPr id="307"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4C331433-FF93-4490-A895-6BE86B106B2B}"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139680" y="768240"/>
            <a:ext cx="6819480" cy="3836520"/>
          </a:xfrm>
          <a:prstGeom prst="rect">
            <a:avLst/>
          </a:prstGeom>
        </p:spPr>
      </p:sp>
      <p:sp>
        <p:nvSpPr>
          <p:cNvPr id="327" name="PlaceHolder 2"/>
          <p:cNvSpPr>
            <a:spLocks noGrp="1"/>
          </p:cNvSpPr>
          <p:nvPr>
            <p:ph type="body"/>
          </p:nvPr>
        </p:nvSpPr>
        <p:spPr>
          <a:xfrm>
            <a:off x="709920" y="4861440"/>
            <a:ext cx="5679000" cy="4605120"/>
          </a:xfrm>
          <a:prstGeom prst="rect">
            <a:avLst/>
          </a:prstGeom>
        </p:spPr>
        <p:txBody>
          <a:bodyPr lIns="99000" rIns="99000" tIns="49680" bIns="49680"/>
          <a:p>
            <a:endParaRPr b="0" lang="en-AU" sz="2000" spc="-1" strike="noStrike">
              <a:latin typeface="Arial"/>
            </a:endParaRPr>
          </a:p>
        </p:txBody>
      </p:sp>
      <p:sp>
        <p:nvSpPr>
          <p:cNvPr id="328"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C820E6ED-F92F-49D4-91A5-DA806BBEB686}"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139680" y="768240"/>
            <a:ext cx="6819480" cy="3836520"/>
          </a:xfrm>
          <a:prstGeom prst="rect">
            <a:avLst/>
          </a:prstGeom>
        </p:spPr>
      </p:sp>
      <p:sp>
        <p:nvSpPr>
          <p:cNvPr id="330" name="PlaceHolder 2"/>
          <p:cNvSpPr>
            <a:spLocks noGrp="1"/>
          </p:cNvSpPr>
          <p:nvPr>
            <p:ph type="body"/>
          </p:nvPr>
        </p:nvSpPr>
        <p:spPr>
          <a:xfrm>
            <a:off x="709920" y="4861440"/>
            <a:ext cx="5679000" cy="4605120"/>
          </a:xfrm>
          <a:prstGeom prst="rect">
            <a:avLst/>
          </a:prstGeom>
        </p:spPr>
        <p:txBody>
          <a:bodyPr lIns="99000" rIns="99000" tIns="49680" bIns="49680"/>
          <a:p>
            <a:pPr marL="216000" indent="-216000">
              <a:lnSpc>
                <a:spcPct val="100000"/>
              </a:lnSpc>
            </a:pPr>
            <a:r>
              <a:rPr b="0" lang="en-AU" sz="2000" spc="-1" strike="noStrike">
                <a:latin typeface="Arial"/>
              </a:rPr>
              <a:t>Samples not independent : Effective linear model degrees of freedom is less than the number of samples</a:t>
            </a:r>
            <a:endParaRPr b="0" lang="en-AU" sz="2000" spc="-1" strike="noStrike">
              <a:latin typeface="Arial"/>
            </a:endParaRPr>
          </a:p>
          <a:p>
            <a:pPr marL="216000" indent="-216000">
              <a:lnSpc>
                <a:spcPct val="100000"/>
              </a:lnSpc>
            </a:pPr>
            <a:r>
              <a:rPr b="0" lang="en-AU" sz="2000" spc="-1" strike="noStrike">
                <a:latin typeface="Arial"/>
              </a:rPr>
              <a:t>Channels not independent: affects group level analysis and region of interest analysis</a:t>
            </a:r>
            <a:endParaRPr b="0" lang="en-AU" sz="2000" spc="-1" strike="noStrike">
              <a:latin typeface="Arial"/>
            </a:endParaRPr>
          </a:p>
          <a:p>
            <a:pPr marL="216000" indent="-216000">
              <a:lnSpc>
                <a:spcPct val="100000"/>
              </a:lnSpc>
            </a:pPr>
            <a:r>
              <a:rPr b="0" lang="en-AU" sz="2000" spc="-1" strike="noStrike">
                <a:latin typeface="Arial"/>
              </a:rPr>
              <a:t>Non stationary: no easy solution. Dynamc estimation models are complicated</a:t>
            </a:r>
            <a:endParaRPr b="0" lang="en-AU" sz="2000" spc="-1" strike="noStrike">
              <a:latin typeface="Arial"/>
            </a:endParaRPr>
          </a:p>
          <a:p>
            <a:pPr marL="216000" indent="-216000">
              <a:lnSpc>
                <a:spcPct val="100000"/>
              </a:lnSpc>
            </a:pPr>
            <a:endParaRPr b="0" lang="en-AU" sz="2000" spc="-1" strike="noStrike">
              <a:latin typeface="Arial"/>
            </a:endParaRPr>
          </a:p>
        </p:txBody>
      </p:sp>
      <p:sp>
        <p:nvSpPr>
          <p:cNvPr id="331"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4AEAE94C-25D9-4628-AE52-6CCBE1D8E202}"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139680" y="768240"/>
            <a:ext cx="6819480" cy="3836520"/>
          </a:xfrm>
          <a:prstGeom prst="rect">
            <a:avLst/>
          </a:prstGeom>
        </p:spPr>
      </p:sp>
      <p:sp>
        <p:nvSpPr>
          <p:cNvPr id="333" name="PlaceHolder 2"/>
          <p:cNvSpPr>
            <a:spLocks noGrp="1"/>
          </p:cNvSpPr>
          <p:nvPr>
            <p:ph type="body"/>
          </p:nvPr>
        </p:nvSpPr>
        <p:spPr>
          <a:xfrm>
            <a:off x="709920" y="4861440"/>
            <a:ext cx="5679000" cy="4605120"/>
          </a:xfrm>
          <a:prstGeom prst="rect">
            <a:avLst/>
          </a:prstGeom>
        </p:spPr>
        <p:txBody>
          <a:bodyPr lIns="99000" rIns="99000" tIns="49680" bIns="49680"/>
          <a:p>
            <a:pPr>
              <a:lnSpc>
                <a:spcPct val="100000"/>
              </a:lnSpc>
            </a:pPr>
            <a:r>
              <a:rPr b="0" lang="en-AU" sz="2000" spc="-1" strike="noStrike">
                <a:latin typeface="Arial"/>
              </a:rPr>
              <a:t>Samples not independent : Effective linear model degrees of freedom is less than the number of samples</a:t>
            </a:r>
            <a:endParaRPr b="0" lang="en-AU" sz="2000" spc="-1" strike="noStrike">
              <a:latin typeface="Arial"/>
            </a:endParaRPr>
          </a:p>
          <a:p>
            <a:pPr>
              <a:lnSpc>
                <a:spcPct val="100000"/>
              </a:lnSpc>
            </a:pPr>
            <a:r>
              <a:rPr b="0" lang="en-AU" sz="2000" spc="-1" strike="noStrike">
                <a:latin typeface="Arial"/>
              </a:rPr>
              <a:t>Channels not independent: affects group level analysis and region of interest analysis</a:t>
            </a:r>
            <a:endParaRPr b="0" lang="en-AU" sz="2000" spc="-1" strike="noStrike">
              <a:latin typeface="Arial"/>
            </a:endParaRPr>
          </a:p>
          <a:p>
            <a:pPr>
              <a:lnSpc>
                <a:spcPct val="100000"/>
              </a:lnSpc>
            </a:pPr>
            <a:r>
              <a:rPr b="0" lang="en-AU" sz="2000" spc="-1" strike="noStrike">
                <a:latin typeface="Arial"/>
              </a:rPr>
              <a:t>Non stationary: no easy solution. Dynamc estimation models are complicated</a:t>
            </a:r>
            <a:endParaRPr b="0" lang="en-AU" sz="2000" spc="-1" strike="noStrike">
              <a:latin typeface="Arial"/>
            </a:endParaRPr>
          </a:p>
        </p:txBody>
      </p:sp>
      <p:sp>
        <p:nvSpPr>
          <p:cNvPr id="334"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04039EB1-236C-4A7B-AF1B-3F9B0E11620D}"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139680" y="768240"/>
            <a:ext cx="6819480" cy="3836520"/>
          </a:xfrm>
          <a:prstGeom prst="rect">
            <a:avLst/>
          </a:prstGeom>
        </p:spPr>
      </p:sp>
      <p:sp>
        <p:nvSpPr>
          <p:cNvPr id="309" name="PlaceHolder 2"/>
          <p:cNvSpPr>
            <a:spLocks noGrp="1"/>
          </p:cNvSpPr>
          <p:nvPr>
            <p:ph type="body"/>
          </p:nvPr>
        </p:nvSpPr>
        <p:spPr>
          <a:xfrm>
            <a:off x="709920" y="4861440"/>
            <a:ext cx="5679000" cy="4605120"/>
          </a:xfrm>
          <a:prstGeom prst="rect">
            <a:avLst/>
          </a:prstGeom>
        </p:spPr>
        <p:txBody>
          <a:bodyPr lIns="99000" rIns="99000" tIns="49680" bIns="49680"/>
          <a:p>
            <a:endParaRPr b="0" lang="en-AU" sz="2000" spc="-1" strike="noStrike">
              <a:latin typeface="Arial"/>
            </a:endParaRPr>
          </a:p>
        </p:txBody>
      </p:sp>
      <p:sp>
        <p:nvSpPr>
          <p:cNvPr id="310"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F019CDCA-3664-4198-82AE-2EEAB5855F66}"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139680" y="768240"/>
            <a:ext cx="6819480" cy="3836520"/>
          </a:xfrm>
          <a:prstGeom prst="rect">
            <a:avLst/>
          </a:prstGeom>
        </p:spPr>
      </p:sp>
      <p:sp>
        <p:nvSpPr>
          <p:cNvPr id="336" name="PlaceHolder 2"/>
          <p:cNvSpPr>
            <a:spLocks noGrp="1"/>
          </p:cNvSpPr>
          <p:nvPr>
            <p:ph type="body"/>
          </p:nvPr>
        </p:nvSpPr>
        <p:spPr>
          <a:xfrm>
            <a:off x="709920" y="4861440"/>
            <a:ext cx="5679000" cy="4605120"/>
          </a:xfrm>
          <a:prstGeom prst="rect">
            <a:avLst/>
          </a:prstGeom>
        </p:spPr>
        <p:txBody>
          <a:bodyPr lIns="99000" rIns="99000" tIns="49680" bIns="49680"/>
          <a:p>
            <a:endParaRPr b="0" lang="en-AU" sz="2000" spc="-1" strike="noStrike">
              <a:latin typeface="Arial"/>
            </a:endParaRPr>
          </a:p>
        </p:txBody>
      </p:sp>
      <p:sp>
        <p:nvSpPr>
          <p:cNvPr id="337"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B2F51394-F0B2-4106-8204-2CC9B82C3ACE}"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139680" y="768240"/>
            <a:ext cx="6819480" cy="3836520"/>
          </a:xfrm>
          <a:prstGeom prst="rect">
            <a:avLst/>
          </a:prstGeom>
        </p:spPr>
      </p:sp>
      <p:sp>
        <p:nvSpPr>
          <p:cNvPr id="339" name="PlaceHolder 2"/>
          <p:cNvSpPr>
            <a:spLocks noGrp="1"/>
          </p:cNvSpPr>
          <p:nvPr>
            <p:ph type="body"/>
          </p:nvPr>
        </p:nvSpPr>
        <p:spPr>
          <a:xfrm>
            <a:off x="709920" y="4861440"/>
            <a:ext cx="5679000" cy="4605120"/>
          </a:xfrm>
          <a:prstGeom prst="rect">
            <a:avLst/>
          </a:prstGeom>
        </p:spPr>
        <p:txBody>
          <a:bodyPr lIns="99000" rIns="99000" tIns="49680" bIns="49680"/>
          <a:p>
            <a:pPr marL="216000" indent="-216000">
              <a:lnSpc>
                <a:spcPct val="100000"/>
              </a:lnSpc>
            </a:pPr>
            <a:r>
              <a:rPr b="0" lang="en-AU" sz="2000" spc="-1" strike="noStrike">
                <a:latin typeface="Arial"/>
              </a:rPr>
              <a:t>http://journals.plos.org/plosone/article?id=10.1371/journal.pone.0066319     Depth sensitivity colin 27 2013</a:t>
            </a:r>
            <a:endParaRPr b="0" lang="en-AU" sz="2000" spc="-1" strike="noStrike">
              <a:latin typeface="Arial"/>
            </a:endParaRPr>
          </a:p>
          <a:p>
            <a:pPr marL="216000" indent="-216000">
              <a:lnSpc>
                <a:spcPct val="100000"/>
              </a:lnSpc>
            </a:pPr>
            <a:endParaRPr b="0" lang="en-AU" sz="2000" spc="-1" strike="noStrike">
              <a:latin typeface="Arial"/>
            </a:endParaRPr>
          </a:p>
        </p:txBody>
      </p:sp>
      <p:sp>
        <p:nvSpPr>
          <p:cNvPr id="340"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99C2BDE0-67AA-4CB1-A9F6-B7457A178577}"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139680" y="768240"/>
            <a:ext cx="6819480" cy="3836520"/>
          </a:xfrm>
          <a:prstGeom prst="rect">
            <a:avLst/>
          </a:prstGeom>
        </p:spPr>
      </p:sp>
      <p:sp>
        <p:nvSpPr>
          <p:cNvPr id="342" name="PlaceHolder 2"/>
          <p:cNvSpPr>
            <a:spLocks noGrp="1"/>
          </p:cNvSpPr>
          <p:nvPr>
            <p:ph type="body"/>
          </p:nvPr>
        </p:nvSpPr>
        <p:spPr>
          <a:xfrm>
            <a:off x="709920" y="4861440"/>
            <a:ext cx="5679000" cy="4605120"/>
          </a:xfrm>
          <a:prstGeom prst="rect">
            <a:avLst/>
          </a:prstGeom>
        </p:spPr>
        <p:txBody>
          <a:bodyPr lIns="99000" rIns="99000" tIns="49680" bIns="49680"/>
          <a:p>
            <a:pPr marL="216000" indent="-216000">
              <a:lnSpc>
                <a:spcPct val="100000"/>
              </a:lnSpc>
            </a:pPr>
            <a:endParaRPr b="0" lang="en-AU" sz="2000" spc="-1" strike="noStrike">
              <a:latin typeface="Arial"/>
            </a:endParaRPr>
          </a:p>
          <a:p>
            <a:pPr marL="216000" indent="-216000">
              <a:lnSpc>
                <a:spcPct val="100000"/>
              </a:lnSpc>
            </a:pPr>
            <a:r>
              <a:rPr b="0" lang="en-AU" sz="1200" spc="-1" strike="noStrike">
                <a:solidFill>
                  <a:srgbClr val="000000"/>
                </a:solidFill>
                <a:latin typeface="+mn-lt"/>
                <a:ea typeface="+mn-ea"/>
              </a:rPr>
              <a:t>‘</a:t>
            </a:r>
            <a:r>
              <a:rPr b="0" lang="en-AU" sz="1200" spc="-1" strike="noStrike">
                <a:solidFill>
                  <a:srgbClr val="000000"/>
                </a:solidFill>
                <a:latin typeface="+mn-lt"/>
                <a:ea typeface="+mn-ea"/>
              </a:rPr>
              <a:t>Molar extinction coefficients’ are known parameters defining how strongly a substance absorbs light at a given wavelength </a:t>
            </a:r>
            <a:endParaRPr b="0" lang="en-AU" sz="1200" spc="-1" strike="noStrike">
              <a:latin typeface="Arial"/>
            </a:endParaRPr>
          </a:p>
          <a:p>
            <a:pPr marL="216000" indent="-216000">
              <a:lnSpc>
                <a:spcPct val="100000"/>
              </a:lnSpc>
            </a:pPr>
            <a:r>
              <a:rPr b="0" lang="en-AU" sz="2000" spc="-1" strike="noStrike">
                <a:solidFill>
                  <a:srgbClr val="000000"/>
                </a:solidFill>
                <a:latin typeface="+mn-lt"/>
                <a:ea typeface="+mn-ea"/>
              </a:rPr>
              <a:t>	</a:t>
            </a:r>
            <a:endParaRPr b="0" lang="en-AU" sz="2000" spc="-1" strike="noStrike">
              <a:latin typeface="Arial"/>
            </a:endParaRPr>
          </a:p>
        </p:txBody>
      </p:sp>
      <p:sp>
        <p:nvSpPr>
          <p:cNvPr id="343"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F3A98210-79B9-4725-A094-0CCF59F0F8EB}"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139680" y="768240"/>
            <a:ext cx="6819480" cy="3836520"/>
          </a:xfrm>
          <a:prstGeom prst="rect">
            <a:avLst/>
          </a:prstGeom>
        </p:spPr>
      </p:sp>
      <p:sp>
        <p:nvSpPr>
          <p:cNvPr id="312" name="PlaceHolder 2"/>
          <p:cNvSpPr>
            <a:spLocks noGrp="1"/>
          </p:cNvSpPr>
          <p:nvPr>
            <p:ph type="body"/>
          </p:nvPr>
        </p:nvSpPr>
        <p:spPr>
          <a:xfrm>
            <a:off x="709920" y="4861440"/>
            <a:ext cx="5679000" cy="4605120"/>
          </a:xfrm>
          <a:prstGeom prst="rect">
            <a:avLst/>
          </a:prstGeom>
        </p:spPr>
        <p:txBody>
          <a:bodyPr lIns="99000" rIns="99000" tIns="49680" bIns="49680"/>
          <a:p>
            <a:pPr marL="171360" indent="-171000">
              <a:lnSpc>
                <a:spcPct val="100000"/>
              </a:lnSpc>
              <a:buClr>
                <a:srgbClr val="000000"/>
              </a:buClr>
              <a:buFont typeface="Arial"/>
              <a:buChar char="•"/>
            </a:pPr>
            <a:r>
              <a:rPr b="0" lang="en-AU" sz="2000" spc="-1" strike="noStrike">
                <a:latin typeface="Arial"/>
              </a:rPr>
              <a:t>Haemoglobin is the specific protein that oxygen binds to on your red blood cells. </a:t>
            </a:r>
            <a:endParaRPr b="0" lang="en-AU" sz="2000" spc="-1" strike="noStrike">
              <a:latin typeface="Arial"/>
            </a:endParaRPr>
          </a:p>
          <a:p>
            <a:pPr>
              <a:lnSpc>
                <a:spcPct val="100000"/>
              </a:lnSpc>
            </a:pPr>
            <a:endParaRPr b="0" lang="en-AU" sz="2000" spc="-1" strike="noStrike">
              <a:latin typeface="Arial"/>
            </a:endParaRPr>
          </a:p>
          <a:p>
            <a:pPr>
              <a:lnSpc>
                <a:spcPct val="100000"/>
              </a:lnSpc>
            </a:pPr>
            <a:endParaRPr b="0" lang="en-AU" sz="2000" spc="-1" strike="noStrike">
              <a:latin typeface="Arial"/>
            </a:endParaRPr>
          </a:p>
        </p:txBody>
      </p:sp>
      <p:sp>
        <p:nvSpPr>
          <p:cNvPr id="313"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1BA8F2F2-0148-4FDD-8F0A-0A211B8A90DD}"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139680" y="768240"/>
            <a:ext cx="6819480" cy="3836520"/>
          </a:xfrm>
          <a:prstGeom prst="rect">
            <a:avLst/>
          </a:prstGeom>
        </p:spPr>
      </p:sp>
      <p:sp>
        <p:nvSpPr>
          <p:cNvPr id="315" name="PlaceHolder 2"/>
          <p:cNvSpPr>
            <a:spLocks noGrp="1"/>
          </p:cNvSpPr>
          <p:nvPr>
            <p:ph type="body"/>
          </p:nvPr>
        </p:nvSpPr>
        <p:spPr>
          <a:xfrm>
            <a:off x="709920" y="4861440"/>
            <a:ext cx="5679000" cy="4605120"/>
          </a:xfrm>
          <a:prstGeom prst="rect">
            <a:avLst/>
          </a:prstGeom>
        </p:spPr>
        <p:txBody>
          <a:bodyPr lIns="99000" rIns="99000" tIns="49680" bIns="49680"/>
          <a:p>
            <a:pPr marL="216000" indent="-216000">
              <a:lnSpc>
                <a:spcPct val="100000"/>
              </a:lnSpc>
            </a:pPr>
            <a:r>
              <a:rPr b="0" lang="en-AU" sz="2000" spc="-1" strike="noStrike">
                <a:latin typeface="Arial"/>
              </a:rPr>
              <a:t>Task-evoked changes in respiration and thus partial pressure</a:t>
            </a:r>
            <a:endParaRPr b="0" lang="en-AU" sz="2000" spc="-1" strike="noStrike">
              <a:latin typeface="Arial"/>
            </a:endParaRPr>
          </a:p>
          <a:p>
            <a:pPr marL="216000" indent="-216000">
              <a:lnSpc>
                <a:spcPct val="100000"/>
              </a:lnSpc>
            </a:pPr>
            <a:r>
              <a:rPr b="0" lang="en-AU" sz="2000" spc="-1" strike="noStrike">
                <a:latin typeface="Arial"/>
              </a:rPr>
              <a:t>of end-tidal carbon dioxide (PETCO2), a reliable and accurate estimate of the partial pressure of carbon dioxide in the arterial blood (PaCO2), was demonstrated in multimodal fNIRS studies (i.e., fNIRS studies including the measurements of systemic physiological changes using additional monitoring devices) investigating different tasks, e.g., speaking (maximal effect: ΔPaCO2 ≈−9mmHg),6 mental arithmetic (ΔPaCO2 ≈ 0.5 to 3 mm Hg),6,7 and inner speech (i.e., speaking without vocaliza- tion, ΔPaCO2 ≈−0.5 mmHg).8 Task-evoked change in mean arterial blood pressure (ΔMAP)</a:t>
            </a:r>
            <a:endParaRPr b="0" lang="en-AU" sz="2000" spc="-1" strike="noStrike">
              <a:latin typeface="Arial"/>
            </a:endParaRPr>
          </a:p>
          <a:p>
            <a:pPr marL="216000" indent="-216000">
              <a:lnSpc>
                <a:spcPct val="100000"/>
              </a:lnSpc>
            </a:pPr>
            <a:r>
              <a:rPr b="0" lang="en-AU" sz="2000" spc="-1" strike="noStrike">
                <a:latin typeface="Arial"/>
              </a:rPr>
              <a:t>has been demonstrated for a number of different experimental fNIRS protocols, e.g., arm-raising (ΔMAP ≈6mmHg),9 visual stimulation (ΔMAP ≈2mmHg),10</a:t>
            </a:r>
            <a:endParaRPr b="0" lang="en-AU" sz="2000" spc="-1" strike="noStrike">
              <a:latin typeface="Arial"/>
            </a:endParaRPr>
          </a:p>
          <a:p>
            <a:pPr marL="216000" indent="-216000">
              <a:lnSpc>
                <a:spcPct val="100000"/>
              </a:lnSpc>
            </a:pPr>
            <a:r>
              <a:rPr b="0" lang="en-AU" sz="2000" spc="-1" strike="noStrike">
                <a:latin typeface="Arial"/>
              </a:rPr>
              <a:t>anagram solving</a:t>
            </a:r>
            <a:endParaRPr b="0" lang="en-AU" sz="2000" spc="-1" strike="noStrike">
              <a:latin typeface="Arial"/>
            </a:endParaRPr>
          </a:p>
          <a:p>
            <a:pPr marL="216000" indent="-216000">
              <a:lnSpc>
                <a:spcPct val="100000"/>
              </a:lnSpc>
            </a:pPr>
            <a:r>
              <a:rPr b="0" lang="en-AU" sz="2000" spc="-1" strike="noStrike">
                <a:latin typeface="Arial"/>
              </a:rPr>
              <a:t>(ΔMAP ≈ 3 to 5 mm Hg,11,12 6 to 7 mm Hg),13 or hypercapnia (ΔMAP ≈4mmHg),14 hypocapnia (ΔMAP ≈ 4.5 mmHg;14 ΔMAP≈−10 mmHg),15 hypoxemia (ΔMAP ≈2mmHg),15 and hyperoxia (ΔMAP ≈2mmHg).1</a:t>
            </a:r>
            <a:endParaRPr b="0" lang="en-AU" sz="2000" spc="-1" strike="noStrike">
              <a:latin typeface="Arial"/>
            </a:endParaRPr>
          </a:p>
          <a:p>
            <a:pPr marL="216000" indent="-216000">
              <a:lnSpc>
                <a:spcPct val="100000"/>
              </a:lnSpc>
            </a:pPr>
            <a:endParaRPr b="0" lang="en-AU" sz="2000" spc="-1" strike="noStrike">
              <a:latin typeface="Arial"/>
            </a:endParaRPr>
          </a:p>
          <a:p>
            <a:pPr marL="216000" indent="-216000">
              <a:lnSpc>
                <a:spcPct val="100000"/>
              </a:lnSpc>
            </a:pPr>
            <a:endParaRPr b="0" lang="en-AU" sz="2000" spc="-1" strike="noStrike">
              <a:latin typeface="Arial"/>
            </a:endParaRPr>
          </a:p>
          <a:p>
            <a:pPr>
              <a:lnSpc>
                <a:spcPct val="100000"/>
              </a:lnSpc>
            </a:pPr>
            <a:endParaRPr b="0" lang="en-AU" sz="2000" spc="-1" strike="noStrike">
              <a:latin typeface="Arial"/>
            </a:endParaRPr>
          </a:p>
          <a:p>
            <a:pPr>
              <a:lnSpc>
                <a:spcPct val="100000"/>
              </a:lnSpc>
            </a:pPr>
            <a:r>
              <a:rPr b="0" lang="en-AU" sz="2000" spc="-1" strike="noStrike">
                <a:latin typeface="Arial"/>
              </a:rPr>
              <a:t>Uses light which has several benefits:</a:t>
            </a:r>
            <a:endParaRPr b="0" lang="en-AU" sz="2000" spc="-1" strike="noStrike">
              <a:latin typeface="Arial"/>
            </a:endParaRPr>
          </a:p>
          <a:p>
            <a:pPr>
              <a:lnSpc>
                <a:spcPct val="100000"/>
              </a:lnSpc>
            </a:pPr>
            <a:r>
              <a:rPr b="0" lang="en-AU" sz="2000" spc="-1" strike="noStrike">
                <a:latin typeface="Arial"/>
              </a:rPr>
              <a:t>Safe for use in all populations</a:t>
            </a:r>
            <a:endParaRPr b="0" lang="en-AU" sz="2000" spc="-1" strike="noStrike">
              <a:latin typeface="Arial"/>
            </a:endParaRPr>
          </a:p>
          <a:p>
            <a:pPr>
              <a:lnSpc>
                <a:spcPct val="100000"/>
              </a:lnSpc>
            </a:pPr>
            <a:r>
              <a:rPr b="0" lang="en-AU" sz="2000" spc="-1" strike="noStrike">
                <a:latin typeface="Arial"/>
              </a:rPr>
              <a:t>Resistant to muscle artifacts (blinking, movement, etc)</a:t>
            </a:r>
            <a:endParaRPr b="0" lang="en-AU" sz="2000" spc="-1" strike="noStrike">
              <a:latin typeface="Arial"/>
            </a:endParaRPr>
          </a:p>
          <a:p>
            <a:pPr>
              <a:lnSpc>
                <a:spcPct val="100000"/>
              </a:lnSpc>
            </a:pPr>
            <a:r>
              <a:rPr b="0" lang="en-AU" sz="2000" spc="-1" strike="noStrike">
                <a:latin typeface="Arial"/>
              </a:rPr>
              <a:t>Not affected by cochlear implant artifacts</a:t>
            </a:r>
            <a:endParaRPr b="0" lang="en-AU" sz="2000" spc="-1" strike="noStrike">
              <a:latin typeface="Arial"/>
            </a:endParaRPr>
          </a:p>
          <a:p>
            <a:pPr>
              <a:lnSpc>
                <a:spcPct val="100000"/>
              </a:lnSpc>
            </a:pPr>
            <a:r>
              <a:rPr b="0" lang="en-AU" sz="2000" spc="-1" strike="noStrike">
                <a:latin typeface="Arial"/>
              </a:rPr>
              <a:t>Only measures shallow depth</a:t>
            </a:r>
            <a:endParaRPr b="0" lang="en-AU" sz="2000" spc="-1" strike="noStrike">
              <a:latin typeface="Arial"/>
            </a:endParaRPr>
          </a:p>
          <a:p>
            <a:pPr>
              <a:lnSpc>
                <a:spcPct val="100000"/>
              </a:lnSpc>
            </a:pPr>
            <a:endParaRPr b="0" lang="en-AU" sz="2000" spc="-1" strike="noStrike">
              <a:latin typeface="Arial"/>
            </a:endParaRPr>
          </a:p>
          <a:p>
            <a:pPr>
              <a:lnSpc>
                <a:spcPct val="100000"/>
              </a:lnSpc>
            </a:pPr>
            <a:r>
              <a:rPr b="0" lang="en-AU" sz="2000" spc="-1" strike="noStrike">
                <a:latin typeface="Arial"/>
              </a:rPr>
              <a:t>But also has several drawbacks:</a:t>
            </a:r>
            <a:endParaRPr b="0" lang="en-AU" sz="2000" spc="-1" strike="noStrike">
              <a:latin typeface="Arial"/>
            </a:endParaRPr>
          </a:p>
          <a:p>
            <a:pPr>
              <a:lnSpc>
                <a:spcPct val="100000"/>
              </a:lnSpc>
            </a:pPr>
            <a:r>
              <a:rPr b="0" lang="en-AU" sz="2000" spc="-1" strike="noStrike">
                <a:latin typeface="Arial"/>
              </a:rPr>
              <a:t>Difficult to separate systemic and neural activity</a:t>
            </a:r>
            <a:endParaRPr b="0" lang="en-AU" sz="2000" spc="-1" strike="noStrike">
              <a:latin typeface="Arial"/>
            </a:endParaRPr>
          </a:p>
          <a:p>
            <a:pPr>
              <a:lnSpc>
                <a:spcPct val="100000"/>
              </a:lnSpc>
            </a:pPr>
            <a:r>
              <a:rPr b="0" lang="en-AU" sz="2000" spc="-1" strike="noStrike">
                <a:latin typeface="Arial"/>
              </a:rPr>
              <a:t>Analysis and interpretation is challenging</a:t>
            </a:r>
            <a:endParaRPr b="0" lang="en-AU" sz="2000" spc="-1" strike="noStrike">
              <a:latin typeface="Arial"/>
            </a:endParaRPr>
          </a:p>
          <a:p>
            <a:pPr>
              <a:lnSpc>
                <a:spcPct val="100000"/>
              </a:lnSpc>
            </a:pPr>
            <a:r>
              <a:rPr b="0" lang="en-AU" sz="2000" spc="-1" strike="noStrike">
                <a:latin typeface="Arial"/>
              </a:rPr>
              <a:t>Only measures shallow depth</a:t>
            </a:r>
            <a:endParaRPr b="0" lang="en-AU" sz="2000" spc="-1" strike="noStrike">
              <a:latin typeface="Arial"/>
            </a:endParaRPr>
          </a:p>
          <a:p>
            <a:pPr>
              <a:lnSpc>
                <a:spcPct val="100000"/>
              </a:lnSpc>
            </a:pPr>
            <a:endParaRPr b="0" lang="en-AU" sz="2000" spc="-1" strike="noStrike">
              <a:latin typeface="Arial"/>
            </a:endParaRPr>
          </a:p>
        </p:txBody>
      </p:sp>
      <p:sp>
        <p:nvSpPr>
          <p:cNvPr id="316"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7F38850C-BD07-4279-A9DB-E3B54D27C711}"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139680" y="768240"/>
            <a:ext cx="6819480" cy="3836520"/>
          </a:xfrm>
          <a:prstGeom prst="rect">
            <a:avLst/>
          </a:prstGeom>
        </p:spPr>
      </p:sp>
      <p:sp>
        <p:nvSpPr>
          <p:cNvPr id="318" name="PlaceHolder 2"/>
          <p:cNvSpPr>
            <a:spLocks noGrp="1"/>
          </p:cNvSpPr>
          <p:nvPr>
            <p:ph type="body"/>
          </p:nvPr>
        </p:nvSpPr>
        <p:spPr>
          <a:xfrm>
            <a:off x="709920" y="4861440"/>
            <a:ext cx="5679000" cy="4605120"/>
          </a:xfrm>
          <a:prstGeom prst="rect">
            <a:avLst/>
          </a:prstGeom>
        </p:spPr>
        <p:txBody>
          <a:bodyPr lIns="99000" rIns="99000" tIns="49680" bIns="49680"/>
          <a:p>
            <a:pPr>
              <a:lnSpc>
                <a:spcPct val="100000"/>
              </a:lnSpc>
            </a:pPr>
            <a:r>
              <a:rPr b="0" lang="en-AU" sz="2000" spc="-1" strike="noStrike">
                <a:latin typeface="Arial"/>
              </a:rPr>
              <a:t>Samples not independent : Effective linear model degrees of freedom is less than the number of samples</a:t>
            </a:r>
            <a:endParaRPr b="0" lang="en-AU" sz="2000" spc="-1" strike="noStrike">
              <a:latin typeface="Arial"/>
            </a:endParaRPr>
          </a:p>
          <a:p>
            <a:pPr>
              <a:lnSpc>
                <a:spcPct val="100000"/>
              </a:lnSpc>
            </a:pPr>
            <a:r>
              <a:rPr b="0" lang="en-AU" sz="2000" spc="-1" strike="noStrike">
                <a:latin typeface="Arial"/>
              </a:rPr>
              <a:t>Channels not independent: affects group level analysis and region of interest analysis</a:t>
            </a:r>
            <a:endParaRPr b="0" lang="en-AU" sz="2000" spc="-1" strike="noStrike">
              <a:latin typeface="Arial"/>
            </a:endParaRPr>
          </a:p>
          <a:p>
            <a:pPr>
              <a:lnSpc>
                <a:spcPct val="100000"/>
              </a:lnSpc>
            </a:pPr>
            <a:r>
              <a:rPr b="0" lang="en-AU" sz="2000" spc="-1" strike="noStrike">
                <a:latin typeface="Arial"/>
              </a:rPr>
              <a:t>Non stationary: no easy solution. Dynamc estimation models are complicated</a:t>
            </a:r>
            <a:endParaRPr b="0" lang="en-AU" sz="2000" spc="-1" strike="noStrike">
              <a:latin typeface="Arial"/>
            </a:endParaRPr>
          </a:p>
          <a:p>
            <a:pPr>
              <a:lnSpc>
                <a:spcPct val="100000"/>
              </a:lnSpc>
            </a:pPr>
            <a:endParaRPr b="0" lang="en-AU" sz="2000" spc="-1" strike="noStrike">
              <a:latin typeface="Arial"/>
            </a:endParaRPr>
          </a:p>
          <a:p>
            <a:pPr>
              <a:lnSpc>
                <a:spcPct val="100000"/>
              </a:lnSpc>
            </a:pPr>
            <a:r>
              <a:rPr b="0" lang="en-AU" sz="2000" spc="-1" strike="noStrike">
                <a:latin typeface="Arial"/>
              </a:rPr>
              <a:t>https://ourcodingclub.github.io/2017/03/15/mixed-models.html</a:t>
            </a:r>
            <a:endParaRPr b="0" lang="en-AU" sz="2000" spc="-1" strike="noStrike">
              <a:latin typeface="Arial"/>
            </a:endParaRPr>
          </a:p>
        </p:txBody>
      </p:sp>
      <p:sp>
        <p:nvSpPr>
          <p:cNvPr id="319"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694755F3-E00F-4019-9DE2-2711046ED2BC}"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139680" y="768240"/>
            <a:ext cx="6819480" cy="3836520"/>
          </a:xfrm>
          <a:prstGeom prst="rect">
            <a:avLst/>
          </a:prstGeom>
        </p:spPr>
      </p:sp>
      <p:sp>
        <p:nvSpPr>
          <p:cNvPr id="321" name="PlaceHolder 2"/>
          <p:cNvSpPr>
            <a:spLocks noGrp="1"/>
          </p:cNvSpPr>
          <p:nvPr>
            <p:ph type="body"/>
          </p:nvPr>
        </p:nvSpPr>
        <p:spPr>
          <a:xfrm>
            <a:off x="709920" y="4861440"/>
            <a:ext cx="5679000" cy="4605120"/>
          </a:xfrm>
          <a:prstGeom prst="rect">
            <a:avLst/>
          </a:prstGeom>
        </p:spPr>
        <p:txBody>
          <a:bodyPr lIns="99000" rIns="99000" tIns="49680" bIns="49680"/>
          <a:p>
            <a:endParaRPr b="0" lang="en-AU" sz="2000" spc="-1" strike="noStrike">
              <a:latin typeface="Arial"/>
            </a:endParaRPr>
          </a:p>
        </p:txBody>
      </p:sp>
      <p:sp>
        <p:nvSpPr>
          <p:cNvPr id="322"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9392FE1A-DF3C-47FB-9284-7023A8A0C365}"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139680" y="768240"/>
            <a:ext cx="6819480" cy="3836520"/>
          </a:xfrm>
          <a:prstGeom prst="rect">
            <a:avLst/>
          </a:prstGeom>
        </p:spPr>
      </p:sp>
      <p:sp>
        <p:nvSpPr>
          <p:cNvPr id="324" name="PlaceHolder 2"/>
          <p:cNvSpPr>
            <a:spLocks noGrp="1"/>
          </p:cNvSpPr>
          <p:nvPr>
            <p:ph type="body"/>
          </p:nvPr>
        </p:nvSpPr>
        <p:spPr>
          <a:xfrm>
            <a:off x="709920" y="4861440"/>
            <a:ext cx="5679000" cy="4605120"/>
          </a:xfrm>
          <a:prstGeom prst="rect">
            <a:avLst/>
          </a:prstGeom>
        </p:spPr>
        <p:txBody>
          <a:bodyPr lIns="99000" rIns="99000" tIns="49680" bIns="49680"/>
          <a:p>
            <a:pPr marL="216000" indent="-216000">
              <a:lnSpc>
                <a:spcPct val="100000"/>
              </a:lnSpc>
            </a:pPr>
            <a:r>
              <a:rPr b="0" lang="en-AU" sz="2000" spc="-1" strike="noStrike">
                <a:latin typeface="Arial"/>
              </a:rPr>
              <a:t>Dark = </a:t>
            </a:r>
            <a:endParaRPr b="0" lang="en-AU" sz="2000" spc="-1" strike="noStrike">
              <a:latin typeface="Arial"/>
            </a:endParaRPr>
          </a:p>
          <a:p>
            <a:pPr marL="216000" indent="-216000">
              <a:lnSpc>
                <a:spcPct val="100000"/>
              </a:lnSpc>
            </a:pPr>
            <a:r>
              <a:rPr b="0" lang="en-AU" sz="2000" spc="-1" strike="noStrike">
                <a:latin typeface="Arial"/>
              </a:rPr>
              <a:t>Light = </a:t>
            </a:r>
            <a:endParaRPr b="0" lang="en-AU" sz="2000" spc="-1" strike="noStrike">
              <a:latin typeface="Arial"/>
            </a:endParaRPr>
          </a:p>
          <a:p>
            <a:pPr marL="216000" indent="-216000">
              <a:lnSpc>
                <a:spcPct val="100000"/>
              </a:lnSpc>
            </a:pPr>
            <a:endParaRPr b="0" lang="en-AU" sz="2000" spc="-1" strike="noStrike">
              <a:latin typeface="Arial"/>
            </a:endParaRPr>
          </a:p>
          <a:p>
            <a:pPr marL="216000" indent="-216000">
              <a:lnSpc>
                <a:spcPct val="100000"/>
              </a:lnSpc>
            </a:pPr>
            <a:r>
              <a:rPr b="0" lang="en-AU" sz="2000" spc="-1" strike="noStrike">
                <a:latin typeface="Arial"/>
              </a:rPr>
              <a:t>https://www.google.com/search?client=firefox-b-ab&amp;biw=1813&amp;bih=885&amp;tbm=isch&amp;sa=1&amp;ei=RXSoW-fBC4_dhwPEmpegDw&amp;q=oxygenated+blood+deoxygenated+blood+vial&amp;oq=oxygenated+blood+deoxygenated+blood+vial&amp;gs_l=img.3...132479.133618.0.133821.5.5.0.0.0.0.269.510.2-2.2.0....0...1c..64.img..3.2.508...0i30k1j0i8i30k1.0.s3XuAWkVEYc#imgrc=fsZodStI9JTIbM:</a:t>
            </a:r>
            <a:endParaRPr b="0" lang="en-AU" sz="2000" spc="-1" strike="noStrike">
              <a:latin typeface="Arial"/>
            </a:endParaRPr>
          </a:p>
        </p:txBody>
      </p:sp>
      <p:sp>
        <p:nvSpPr>
          <p:cNvPr id="325" name="TextShape 3"/>
          <p:cNvSpPr txBox="1"/>
          <p:nvPr/>
        </p:nvSpPr>
        <p:spPr>
          <a:xfrm>
            <a:off x="4021200" y="9721080"/>
            <a:ext cx="3075840" cy="511200"/>
          </a:xfrm>
          <a:prstGeom prst="rect">
            <a:avLst/>
          </a:prstGeom>
          <a:noFill/>
          <a:ln>
            <a:noFill/>
          </a:ln>
        </p:spPr>
        <p:txBody>
          <a:bodyPr lIns="99000" rIns="99000" tIns="49680" bIns="49680" anchor="b"/>
          <a:p>
            <a:pPr algn="r">
              <a:lnSpc>
                <a:spcPct val="100000"/>
              </a:lnSpc>
            </a:pPr>
            <a:fld id="{BB9EA9C7-DA0E-422D-BCA2-B9F4B50F45BA}" type="slidenum">
              <a:rPr b="0" lang="en-AU" sz="1300" spc="-1" strike="noStrike">
                <a:solidFill>
                  <a:srgbClr val="000000"/>
                </a:solidFill>
                <a:latin typeface="+mn-lt"/>
                <a:ea typeface="+mn-ea"/>
              </a:rPr>
              <a:t>&lt;number&gt;</a:t>
            </a:fld>
            <a:endParaRPr b="0" lang="en-AU" sz="13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30" name="PlaceHolder 2"/>
          <p:cNvSpPr>
            <a:spLocks noGrp="1"/>
          </p:cNvSpPr>
          <p:nvPr>
            <p:ph type="body"/>
          </p:nvPr>
        </p:nvSpPr>
        <p:spPr>
          <a:xfrm>
            <a:off x="720000" y="1620000"/>
            <a:ext cx="1077624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31" name="PlaceHolder 3"/>
          <p:cNvSpPr>
            <a:spLocks noGrp="1"/>
          </p:cNvSpPr>
          <p:nvPr>
            <p:ph type="body"/>
          </p:nvPr>
        </p:nvSpPr>
        <p:spPr>
          <a:xfrm>
            <a:off x="720000" y="3983400"/>
            <a:ext cx="1077624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33" name="PlaceHolder 2"/>
          <p:cNvSpPr>
            <a:spLocks noGrp="1"/>
          </p:cNvSpPr>
          <p:nvPr>
            <p:ph type="body"/>
          </p:nvPr>
        </p:nvSpPr>
        <p:spPr>
          <a:xfrm>
            <a:off x="72000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34" name="PlaceHolder 3"/>
          <p:cNvSpPr>
            <a:spLocks noGrp="1"/>
          </p:cNvSpPr>
          <p:nvPr>
            <p:ph type="body"/>
          </p:nvPr>
        </p:nvSpPr>
        <p:spPr>
          <a:xfrm>
            <a:off x="624168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35" name="PlaceHolder 4"/>
          <p:cNvSpPr>
            <a:spLocks noGrp="1"/>
          </p:cNvSpPr>
          <p:nvPr>
            <p:ph type="body"/>
          </p:nvPr>
        </p:nvSpPr>
        <p:spPr>
          <a:xfrm>
            <a:off x="72000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36" name="PlaceHolder 5"/>
          <p:cNvSpPr>
            <a:spLocks noGrp="1"/>
          </p:cNvSpPr>
          <p:nvPr>
            <p:ph type="body"/>
          </p:nvPr>
        </p:nvSpPr>
        <p:spPr>
          <a:xfrm>
            <a:off x="624168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38" name="PlaceHolder 2"/>
          <p:cNvSpPr>
            <a:spLocks noGrp="1"/>
          </p:cNvSpPr>
          <p:nvPr>
            <p:ph type="body"/>
          </p:nvPr>
        </p:nvSpPr>
        <p:spPr>
          <a:xfrm>
            <a:off x="720000" y="16200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39" name="PlaceHolder 3"/>
          <p:cNvSpPr>
            <a:spLocks noGrp="1"/>
          </p:cNvSpPr>
          <p:nvPr>
            <p:ph type="body"/>
          </p:nvPr>
        </p:nvSpPr>
        <p:spPr>
          <a:xfrm>
            <a:off x="4363560" y="16200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40" name="PlaceHolder 4"/>
          <p:cNvSpPr>
            <a:spLocks noGrp="1"/>
          </p:cNvSpPr>
          <p:nvPr>
            <p:ph type="body"/>
          </p:nvPr>
        </p:nvSpPr>
        <p:spPr>
          <a:xfrm>
            <a:off x="8007120" y="16200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41" name="PlaceHolder 5"/>
          <p:cNvSpPr>
            <a:spLocks noGrp="1"/>
          </p:cNvSpPr>
          <p:nvPr>
            <p:ph type="body"/>
          </p:nvPr>
        </p:nvSpPr>
        <p:spPr>
          <a:xfrm>
            <a:off x="720000" y="39834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42" name="PlaceHolder 6"/>
          <p:cNvSpPr>
            <a:spLocks noGrp="1"/>
          </p:cNvSpPr>
          <p:nvPr>
            <p:ph type="body"/>
          </p:nvPr>
        </p:nvSpPr>
        <p:spPr>
          <a:xfrm>
            <a:off x="4363560" y="39834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43" name="PlaceHolder 7"/>
          <p:cNvSpPr>
            <a:spLocks noGrp="1"/>
          </p:cNvSpPr>
          <p:nvPr>
            <p:ph type="body"/>
          </p:nvPr>
        </p:nvSpPr>
        <p:spPr>
          <a:xfrm>
            <a:off x="8007120" y="39834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52" name="PlaceHolder 2"/>
          <p:cNvSpPr>
            <a:spLocks noGrp="1"/>
          </p:cNvSpPr>
          <p:nvPr>
            <p:ph type="subTitle"/>
          </p:nvPr>
        </p:nvSpPr>
        <p:spPr>
          <a:xfrm>
            <a:off x="720000" y="1620000"/>
            <a:ext cx="10776240" cy="4524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54" name="PlaceHolder 2"/>
          <p:cNvSpPr>
            <a:spLocks noGrp="1"/>
          </p:cNvSpPr>
          <p:nvPr>
            <p:ph type="body"/>
          </p:nvPr>
        </p:nvSpPr>
        <p:spPr>
          <a:xfrm>
            <a:off x="720000" y="1620000"/>
            <a:ext cx="10776240" cy="45241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56" name="PlaceHolder 2"/>
          <p:cNvSpPr>
            <a:spLocks noGrp="1"/>
          </p:cNvSpPr>
          <p:nvPr>
            <p:ph type="body"/>
          </p:nvPr>
        </p:nvSpPr>
        <p:spPr>
          <a:xfrm>
            <a:off x="72000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
        <p:nvSpPr>
          <p:cNvPr id="57" name="PlaceHolder 3"/>
          <p:cNvSpPr>
            <a:spLocks noGrp="1"/>
          </p:cNvSpPr>
          <p:nvPr>
            <p:ph type="body"/>
          </p:nvPr>
        </p:nvSpPr>
        <p:spPr>
          <a:xfrm>
            <a:off x="624168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720000" y="274680"/>
            <a:ext cx="8457840" cy="300348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61" name="PlaceHolder 2"/>
          <p:cNvSpPr>
            <a:spLocks noGrp="1"/>
          </p:cNvSpPr>
          <p:nvPr>
            <p:ph type="body"/>
          </p:nvPr>
        </p:nvSpPr>
        <p:spPr>
          <a:xfrm>
            <a:off x="72000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62" name="PlaceHolder 3"/>
          <p:cNvSpPr>
            <a:spLocks noGrp="1"/>
          </p:cNvSpPr>
          <p:nvPr>
            <p:ph type="body"/>
          </p:nvPr>
        </p:nvSpPr>
        <p:spPr>
          <a:xfrm>
            <a:off x="624168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
        <p:nvSpPr>
          <p:cNvPr id="63" name="PlaceHolder 4"/>
          <p:cNvSpPr>
            <a:spLocks noGrp="1"/>
          </p:cNvSpPr>
          <p:nvPr>
            <p:ph type="body"/>
          </p:nvPr>
        </p:nvSpPr>
        <p:spPr>
          <a:xfrm>
            <a:off x="72000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9" name="PlaceHolder 2"/>
          <p:cNvSpPr>
            <a:spLocks noGrp="1"/>
          </p:cNvSpPr>
          <p:nvPr>
            <p:ph type="subTitle"/>
          </p:nvPr>
        </p:nvSpPr>
        <p:spPr>
          <a:xfrm>
            <a:off x="720000" y="1620000"/>
            <a:ext cx="10776240" cy="4524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65" name="PlaceHolder 2"/>
          <p:cNvSpPr>
            <a:spLocks noGrp="1"/>
          </p:cNvSpPr>
          <p:nvPr>
            <p:ph type="body"/>
          </p:nvPr>
        </p:nvSpPr>
        <p:spPr>
          <a:xfrm>
            <a:off x="72000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
        <p:nvSpPr>
          <p:cNvPr id="66" name="PlaceHolder 3"/>
          <p:cNvSpPr>
            <a:spLocks noGrp="1"/>
          </p:cNvSpPr>
          <p:nvPr>
            <p:ph type="body"/>
          </p:nvPr>
        </p:nvSpPr>
        <p:spPr>
          <a:xfrm>
            <a:off x="624168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67" name="PlaceHolder 4"/>
          <p:cNvSpPr>
            <a:spLocks noGrp="1"/>
          </p:cNvSpPr>
          <p:nvPr>
            <p:ph type="body"/>
          </p:nvPr>
        </p:nvSpPr>
        <p:spPr>
          <a:xfrm>
            <a:off x="624168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69" name="PlaceHolder 2"/>
          <p:cNvSpPr>
            <a:spLocks noGrp="1"/>
          </p:cNvSpPr>
          <p:nvPr>
            <p:ph type="body"/>
          </p:nvPr>
        </p:nvSpPr>
        <p:spPr>
          <a:xfrm>
            <a:off x="72000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70" name="PlaceHolder 3"/>
          <p:cNvSpPr>
            <a:spLocks noGrp="1"/>
          </p:cNvSpPr>
          <p:nvPr>
            <p:ph type="body"/>
          </p:nvPr>
        </p:nvSpPr>
        <p:spPr>
          <a:xfrm>
            <a:off x="624168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71" name="PlaceHolder 4"/>
          <p:cNvSpPr>
            <a:spLocks noGrp="1"/>
          </p:cNvSpPr>
          <p:nvPr>
            <p:ph type="body"/>
          </p:nvPr>
        </p:nvSpPr>
        <p:spPr>
          <a:xfrm>
            <a:off x="720000" y="3983400"/>
            <a:ext cx="1077624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73" name="PlaceHolder 2"/>
          <p:cNvSpPr>
            <a:spLocks noGrp="1"/>
          </p:cNvSpPr>
          <p:nvPr>
            <p:ph type="body"/>
          </p:nvPr>
        </p:nvSpPr>
        <p:spPr>
          <a:xfrm>
            <a:off x="720000" y="1620000"/>
            <a:ext cx="1077624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74" name="PlaceHolder 3"/>
          <p:cNvSpPr>
            <a:spLocks noGrp="1"/>
          </p:cNvSpPr>
          <p:nvPr>
            <p:ph type="body"/>
          </p:nvPr>
        </p:nvSpPr>
        <p:spPr>
          <a:xfrm>
            <a:off x="720000" y="3983400"/>
            <a:ext cx="1077624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76" name="PlaceHolder 2"/>
          <p:cNvSpPr>
            <a:spLocks noGrp="1"/>
          </p:cNvSpPr>
          <p:nvPr>
            <p:ph type="body"/>
          </p:nvPr>
        </p:nvSpPr>
        <p:spPr>
          <a:xfrm>
            <a:off x="72000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77" name="PlaceHolder 3"/>
          <p:cNvSpPr>
            <a:spLocks noGrp="1"/>
          </p:cNvSpPr>
          <p:nvPr>
            <p:ph type="body"/>
          </p:nvPr>
        </p:nvSpPr>
        <p:spPr>
          <a:xfrm>
            <a:off x="624168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78" name="PlaceHolder 4"/>
          <p:cNvSpPr>
            <a:spLocks noGrp="1"/>
          </p:cNvSpPr>
          <p:nvPr>
            <p:ph type="body"/>
          </p:nvPr>
        </p:nvSpPr>
        <p:spPr>
          <a:xfrm>
            <a:off x="72000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79" name="PlaceHolder 5"/>
          <p:cNvSpPr>
            <a:spLocks noGrp="1"/>
          </p:cNvSpPr>
          <p:nvPr>
            <p:ph type="body"/>
          </p:nvPr>
        </p:nvSpPr>
        <p:spPr>
          <a:xfrm>
            <a:off x="624168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81" name="PlaceHolder 2"/>
          <p:cNvSpPr>
            <a:spLocks noGrp="1"/>
          </p:cNvSpPr>
          <p:nvPr>
            <p:ph type="body"/>
          </p:nvPr>
        </p:nvSpPr>
        <p:spPr>
          <a:xfrm>
            <a:off x="720000" y="16200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82" name="PlaceHolder 3"/>
          <p:cNvSpPr>
            <a:spLocks noGrp="1"/>
          </p:cNvSpPr>
          <p:nvPr>
            <p:ph type="body"/>
          </p:nvPr>
        </p:nvSpPr>
        <p:spPr>
          <a:xfrm>
            <a:off x="4363560" y="16200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83" name="PlaceHolder 4"/>
          <p:cNvSpPr>
            <a:spLocks noGrp="1"/>
          </p:cNvSpPr>
          <p:nvPr>
            <p:ph type="body"/>
          </p:nvPr>
        </p:nvSpPr>
        <p:spPr>
          <a:xfrm>
            <a:off x="8007120" y="16200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84" name="PlaceHolder 5"/>
          <p:cNvSpPr>
            <a:spLocks noGrp="1"/>
          </p:cNvSpPr>
          <p:nvPr>
            <p:ph type="body"/>
          </p:nvPr>
        </p:nvSpPr>
        <p:spPr>
          <a:xfrm>
            <a:off x="720000" y="39834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85" name="PlaceHolder 6"/>
          <p:cNvSpPr>
            <a:spLocks noGrp="1"/>
          </p:cNvSpPr>
          <p:nvPr>
            <p:ph type="body"/>
          </p:nvPr>
        </p:nvSpPr>
        <p:spPr>
          <a:xfrm>
            <a:off x="4363560" y="39834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86" name="PlaceHolder 7"/>
          <p:cNvSpPr>
            <a:spLocks noGrp="1"/>
          </p:cNvSpPr>
          <p:nvPr>
            <p:ph type="body"/>
          </p:nvPr>
        </p:nvSpPr>
        <p:spPr>
          <a:xfrm>
            <a:off x="8007120" y="39834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93" name="PlaceHolder 2"/>
          <p:cNvSpPr>
            <a:spLocks noGrp="1"/>
          </p:cNvSpPr>
          <p:nvPr>
            <p:ph type="subTitle"/>
          </p:nvPr>
        </p:nvSpPr>
        <p:spPr>
          <a:xfrm>
            <a:off x="720000" y="1620000"/>
            <a:ext cx="10776240" cy="452412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95" name="PlaceHolder 2"/>
          <p:cNvSpPr>
            <a:spLocks noGrp="1"/>
          </p:cNvSpPr>
          <p:nvPr>
            <p:ph type="body"/>
          </p:nvPr>
        </p:nvSpPr>
        <p:spPr>
          <a:xfrm>
            <a:off x="720000" y="1620000"/>
            <a:ext cx="10776240" cy="45241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97" name="PlaceHolder 2"/>
          <p:cNvSpPr>
            <a:spLocks noGrp="1"/>
          </p:cNvSpPr>
          <p:nvPr>
            <p:ph type="body"/>
          </p:nvPr>
        </p:nvSpPr>
        <p:spPr>
          <a:xfrm>
            <a:off x="72000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
        <p:nvSpPr>
          <p:cNvPr id="98" name="PlaceHolder 3"/>
          <p:cNvSpPr>
            <a:spLocks noGrp="1"/>
          </p:cNvSpPr>
          <p:nvPr>
            <p:ph type="body"/>
          </p:nvPr>
        </p:nvSpPr>
        <p:spPr>
          <a:xfrm>
            <a:off x="624168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11" name="PlaceHolder 2"/>
          <p:cNvSpPr>
            <a:spLocks noGrp="1"/>
          </p:cNvSpPr>
          <p:nvPr>
            <p:ph type="body"/>
          </p:nvPr>
        </p:nvSpPr>
        <p:spPr>
          <a:xfrm>
            <a:off x="720000" y="1620000"/>
            <a:ext cx="10776240" cy="45241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720000" y="274680"/>
            <a:ext cx="8457840" cy="300348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102" name="PlaceHolder 2"/>
          <p:cNvSpPr>
            <a:spLocks noGrp="1"/>
          </p:cNvSpPr>
          <p:nvPr>
            <p:ph type="body"/>
          </p:nvPr>
        </p:nvSpPr>
        <p:spPr>
          <a:xfrm>
            <a:off x="72000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03" name="PlaceHolder 3"/>
          <p:cNvSpPr>
            <a:spLocks noGrp="1"/>
          </p:cNvSpPr>
          <p:nvPr>
            <p:ph type="body"/>
          </p:nvPr>
        </p:nvSpPr>
        <p:spPr>
          <a:xfrm>
            <a:off x="624168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
        <p:nvSpPr>
          <p:cNvPr id="104" name="PlaceHolder 4"/>
          <p:cNvSpPr>
            <a:spLocks noGrp="1"/>
          </p:cNvSpPr>
          <p:nvPr>
            <p:ph type="body"/>
          </p:nvPr>
        </p:nvSpPr>
        <p:spPr>
          <a:xfrm>
            <a:off x="72000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106" name="PlaceHolder 2"/>
          <p:cNvSpPr>
            <a:spLocks noGrp="1"/>
          </p:cNvSpPr>
          <p:nvPr>
            <p:ph type="body"/>
          </p:nvPr>
        </p:nvSpPr>
        <p:spPr>
          <a:xfrm>
            <a:off x="72000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
        <p:nvSpPr>
          <p:cNvPr id="107" name="PlaceHolder 3"/>
          <p:cNvSpPr>
            <a:spLocks noGrp="1"/>
          </p:cNvSpPr>
          <p:nvPr>
            <p:ph type="body"/>
          </p:nvPr>
        </p:nvSpPr>
        <p:spPr>
          <a:xfrm>
            <a:off x="624168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08" name="PlaceHolder 4"/>
          <p:cNvSpPr>
            <a:spLocks noGrp="1"/>
          </p:cNvSpPr>
          <p:nvPr>
            <p:ph type="body"/>
          </p:nvPr>
        </p:nvSpPr>
        <p:spPr>
          <a:xfrm>
            <a:off x="624168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110" name="PlaceHolder 2"/>
          <p:cNvSpPr>
            <a:spLocks noGrp="1"/>
          </p:cNvSpPr>
          <p:nvPr>
            <p:ph type="body"/>
          </p:nvPr>
        </p:nvSpPr>
        <p:spPr>
          <a:xfrm>
            <a:off x="72000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11" name="PlaceHolder 3"/>
          <p:cNvSpPr>
            <a:spLocks noGrp="1"/>
          </p:cNvSpPr>
          <p:nvPr>
            <p:ph type="body"/>
          </p:nvPr>
        </p:nvSpPr>
        <p:spPr>
          <a:xfrm>
            <a:off x="624168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12" name="PlaceHolder 4"/>
          <p:cNvSpPr>
            <a:spLocks noGrp="1"/>
          </p:cNvSpPr>
          <p:nvPr>
            <p:ph type="body"/>
          </p:nvPr>
        </p:nvSpPr>
        <p:spPr>
          <a:xfrm>
            <a:off x="720000" y="3983400"/>
            <a:ext cx="1077624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114" name="PlaceHolder 2"/>
          <p:cNvSpPr>
            <a:spLocks noGrp="1"/>
          </p:cNvSpPr>
          <p:nvPr>
            <p:ph type="body"/>
          </p:nvPr>
        </p:nvSpPr>
        <p:spPr>
          <a:xfrm>
            <a:off x="720000" y="1620000"/>
            <a:ext cx="1077624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15" name="PlaceHolder 3"/>
          <p:cNvSpPr>
            <a:spLocks noGrp="1"/>
          </p:cNvSpPr>
          <p:nvPr>
            <p:ph type="body"/>
          </p:nvPr>
        </p:nvSpPr>
        <p:spPr>
          <a:xfrm>
            <a:off x="720000" y="3983400"/>
            <a:ext cx="1077624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117" name="PlaceHolder 2"/>
          <p:cNvSpPr>
            <a:spLocks noGrp="1"/>
          </p:cNvSpPr>
          <p:nvPr>
            <p:ph type="body"/>
          </p:nvPr>
        </p:nvSpPr>
        <p:spPr>
          <a:xfrm>
            <a:off x="72000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18" name="PlaceHolder 3"/>
          <p:cNvSpPr>
            <a:spLocks noGrp="1"/>
          </p:cNvSpPr>
          <p:nvPr>
            <p:ph type="body"/>
          </p:nvPr>
        </p:nvSpPr>
        <p:spPr>
          <a:xfrm>
            <a:off x="624168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19" name="PlaceHolder 4"/>
          <p:cNvSpPr>
            <a:spLocks noGrp="1"/>
          </p:cNvSpPr>
          <p:nvPr>
            <p:ph type="body"/>
          </p:nvPr>
        </p:nvSpPr>
        <p:spPr>
          <a:xfrm>
            <a:off x="72000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20" name="PlaceHolder 5"/>
          <p:cNvSpPr>
            <a:spLocks noGrp="1"/>
          </p:cNvSpPr>
          <p:nvPr>
            <p:ph type="body"/>
          </p:nvPr>
        </p:nvSpPr>
        <p:spPr>
          <a:xfrm>
            <a:off x="624168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122" name="PlaceHolder 2"/>
          <p:cNvSpPr>
            <a:spLocks noGrp="1"/>
          </p:cNvSpPr>
          <p:nvPr>
            <p:ph type="body"/>
          </p:nvPr>
        </p:nvSpPr>
        <p:spPr>
          <a:xfrm>
            <a:off x="720000" y="16200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23" name="PlaceHolder 3"/>
          <p:cNvSpPr>
            <a:spLocks noGrp="1"/>
          </p:cNvSpPr>
          <p:nvPr>
            <p:ph type="body"/>
          </p:nvPr>
        </p:nvSpPr>
        <p:spPr>
          <a:xfrm>
            <a:off x="4363560" y="16200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24" name="PlaceHolder 4"/>
          <p:cNvSpPr>
            <a:spLocks noGrp="1"/>
          </p:cNvSpPr>
          <p:nvPr>
            <p:ph type="body"/>
          </p:nvPr>
        </p:nvSpPr>
        <p:spPr>
          <a:xfrm>
            <a:off x="8007120" y="16200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25" name="PlaceHolder 5"/>
          <p:cNvSpPr>
            <a:spLocks noGrp="1"/>
          </p:cNvSpPr>
          <p:nvPr>
            <p:ph type="body"/>
          </p:nvPr>
        </p:nvSpPr>
        <p:spPr>
          <a:xfrm>
            <a:off x="720000" y="39834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26" name="PlaceHolder 6"/>
          <p:cNvSpPr>
            <a:spLocks noGrp="1"/>
          </p:cNvSpPr>
          <p:nvPr>
            <p:ph type="body"/>
          </p:nvPr>
        </p:nvSpPr>
        <p:spPr>
          <a:xfrm>
            <a:off x="4363560" y="39834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27" name="PlaceHolder 7"/>
          <p:cNvSpPr>
            <a:spLocks noGrp="1"/>
          </p:cNvSpPr>
          <p:nvPr>
            <p:ph type="body"/>
          </p:nvPr>
        </p:nvSpPr>
        <p:spPr>
          <a:xfrm>
            <a:off x="8007120" y="3983400"/>
            <a:ext cx="346968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13" name="PlaceHolder 2"/>
          <p:cNvSpPr>
            <a:spLocks noGrp="1"/>
          </p:cNvSpPr>
          <p:nvPr>
            <p:ph type="body"/>
          </p:nvPr>
        </p:nvSpPr>
        <p:spPr>
          <a:xfrm>
            <a:off x="72000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
        <p:nvSpPr>
          <p:cNvPr id="14" name="PlaceHolder 3"/>
          <p:cNvSpPr>
            <a:spLocks noGrp="1"/>
          </p:cNvSpPr>
          <p:nvPr>
            <p:ph type="body"/>
          </p:nvPr>
        </p:nvSpPr>
        <p:spPr>
          <a:xfrm>
            <a:off x="624168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720000" y="274680"/>
            <a:ext cx="8457840" cy="300348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18" name="PlaceHolder 2"/>
          <p:cNvSpPr>
            <a:spLocks noGrp="1"/>
          </p:cNvSpPr>
          <p:nvPr>
            <p:ph type="body"/>
          </p:nvPr>
        </p:nvSpPr>
        <p:spPr>
          <a:xfrm>
            <a:off x="72000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19" name="PlaceHolder 3"/>
          <p:cNvSpPr>
            <a:spLocks noGrp="1"/>
          </p:cNvSpPr>
          <p:nvPr>
            <p:ph type="body"/>
          </p:nvPr>
        </p:nvSpPr>
        <p:spPr>
          <a:xfrm>
            <a:off x="624168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
        <p:nvSpPr>
          <p:cNvPr id="20" name="PlaceHolder 4"/>
          <p:cNvSpPr>
            <a:spLocks noGrp="1"/>
          </p:cNvSpPr>
          <p:nvPr>
            <p:ph type="body"/>
          </p:nvPr>
        </p:nvSpPr>
        <p:spPr>
          <a:xfrm>
            <a:off x="72000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22" name="PlaceHolder 2"/>
          <p:cNvSpPr>
            <a:spLocks noGrp="1"/>
          </p:cNvSpPr>
          <p:nvPr>
            <p:ph type="body"/>
          </p:nvPr>
        </p:nvSpPr>
        <p:spPr>
          <a:xfrm>
            <a:off x="720000" y="1620000"/>
            <a:ext cx="5258520" cy="4524120"/>
          </a:xfrm>
          <a:prstGeom prst="rect">
            <a:avLst/>
          </a:prstGeom>
        </p:spPr>
        <p:txBody>
          <a:bodyPr lIns="0" rIns="0" tIns="0" bIns="0">
            <a:normAutofit/>
          </a:bodyPr>
          <a:p>
            <a:endParaRPr b="0" lang="en-US" sz="1800" spc="-1" strike="noStrike">
              <a:solidFill>
                <a:srgbClr val="000000"/>
              </a:solidFill>
              <a:latin typeface="Arial"/>
            </a:endParaRPr>
          </a:p>
        </p:txBody>
      </p:sp>
      <p:sp>
        <p:nvSpPr>
          <p:cNvPr id="23" name="PlaceHolder 3"/>
          <p:cNvSpPr>
            <a:spLocks noGrp="1"/>
          </p:cNvSpPr>
          <p:nvPr>
            <p:ph type="body"/>
          </p:nvPr>
        </p:nvSpPr>
        <p:spPr>
          <a:xfrm>
            <a:off x="624168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24" name="PlaceHolder 4"/>
          <p:cNvSpPr>
            <a:spLocks noGrp="1"/>
          </p:cNvSpPr>
          <p:nvPr>
            <p:ph type="body"/>
          </p:nvPr>
        </p:nvSpPr>
        <p:spPr>
          <a:xfrm>
            <a:off x="6241680" y="39834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720000" y="274680"/>
            <a:ext cx="8457840" cy="647640"/>
          </a:xfrm>
          <a:prstGeom prst="rect">
            <a:avLst/>
          </a:prstGeom>
        </p:spPr>
        <p:txBody>
          <a:bodyPr lIns="0" rIns="0" tIns="0" bIns="0" anchor="ctr"/>
          <a:p>
            <a:endParaRPr b="0" lang="en-US" sz="1800" spc="-1" strike="noStrike">
              <a:solidFill>
                <a:srgbClr val="000000"/>
              </a:solidFill>
              <a:latin typeface="Arial"/>
            </a:endParaRPr>
          </a:p>
        </p:txBody>
      </p:sp>
      <p:sp>
        <p:nvSpPr>
          <p:cNvPr id="26" name="PlaceHolder 2"/>
          <p:cNvSpPr>
            <a:spLocks noGrp="1"/>
          </p:cNvSpPr>
          <p:nvPr>
            <p:ph type="body"/>
          </p:nvPr>
        </p:nvSpPr>
        <p:spPr>
          <a:xfrm>
            <a:off x="72000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27" name="PlaceHolder 3"/>
          <p:cNvSpPr>
            <a:spLocks noGrp="1"/>
          </p:cNvSpPr>
          <p:nvPr>
            <p:ph type="body"/>
          </p:nvPr>
        </p:nvSpPr>
        <p:spPr>
          <a:xfrm>
            <a:off x="6241680" y="1620000"/>
            <a:ext cx="5258520" cy="2157840"/>
          </a:xfrm>
          <a:prstGeom prst="rect">
            <a:avLst/>
          </a:prstGeom>
        </p:spPr>
        <p:txBody>
          <a:bodyPr lIns="0" rIns="0" tIns="0" bIns="0">
            <a:normAutofit/>
          </a:bodyPr>
          <a:p>
            <a:endParaRPr b="0" lang="en-US" sz="1800" spc="-1" strike="noStrike">
              <a:solidFill>
                <a:srgbClr val="000000"/>
              </a:solidFill>
              <a:latin typeface="Arial"/>
            </a:endParaRPr>
          </a:p>
        </p:txBody>
      </p:sp>
      <p:sp>
        <p:nvSpPr>
          <p:cNvPr id="28" name="PlaceHolder 4"/>
          <p:cNvSpPr>
            <a:spLocks noGrp="1"/>
          </p:cNvSpPr>
          <p:nvPr>
            <p:ph type="body"/>
          </p:nvPr>
        </p:nvSpPr>
        <p:spPr>
          <a:xfrm>
            <a:off x="720000" y="3983400"/>
            <a:ext cx="10776240" cy="2157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9673200" y="217440"/>
            <a:ext cx="2037240" cy="762480"/>
          </a:xfrm>
          <a:prstGeom prst="rect">
            <a:avLst/>
          </a:prstGeom>
          <a:ln>
            <a:noFill/>
          </a:ln>
        </p:spPr>
      </p:pic>
      <p:pic>
        <p:nvPicPr>
          <p:cNvPr id="1" name="Picture 2" descr=""/>
          <p:cNvPicPr/>
          <p:nvPr/>
        </p:nvPicPr>
        <p:blipFill>
          <a:blip r:embed="rId3"/>
          <a:stretch/>
        </p:blipFill>
        <p:spPr>
          <a:xfrm>
            <a:off x="720000" y="1368000"/>
            <a:ext cx="10799640" cy="12240"/>
          </a:xfrm>
          <a:prstGeom prst="rect">
            <a:avLst/>
          </a:prstGeom>
          <a:ln>
            <a:noFill/>
          </a:ln>
        </p:spPr>
      </p:pic>
      <p:sp>
        <p:nvSpPr>
          <p:cNvPr id="2" name="CustomShape 1"/>
          <p:cNvSpPr/>
          <p:nvPr/>
        </p:nvSpPr>
        <p:spPr>
          <a:xfrm>
            <a:off x="241920" y="181440"/>
            <a:ext cx="11710440" cy="6503760"/>
          </a:xfrm>
          <a:prstGeom prst="rect">
            <a:avLst/>
          </a:prstGeom>
          <a:solidFill>
            <a:srgbClr val="e6e4dc"/>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 name="PlaceHolder 2"/>
          <p:cNvSpPr>
            <a:spLocks noGrp="1"/>
          </p:cNvSpPr>
          <p:nvPr>
            <p:ph type="body"/>
          </p:nvPr>
        </p:nvSpPr>
        <p:spPr>
          <a:xfrm>
            <a:off x="720000" y="2754360"/>
            <a:ext cx="6175440" cy="275400"/>
          </a:xfrm>
          <a:prstGeom prst="rect">
            <a:avLst/>
          </a:prstGeom>
        </p:spPr>
        <p:txBody>
          <a:bodyPr lIns="0" rIns="0" tIns="0" bIns="0"/>
          <a:p>
            <a:pPr>
              <a:lnSpc>
                <a:spcPct val="100000"/>
              </a:lnSpc>
              <a:spcBef>
                <a:spcPts val="221"/>
              </a:spcBef>
            </a:pPr>
            <a:r>
              <a:rPr b="0" lang="en-US" sz="1100" spc="-1" strike="noStrike">
                <a:solidFill>
                  <a:srgbClr val="000000"/>
                </a:solidFill>
                <a:latin typeface="Arial"/>
              </a:rPr>
              <a:t>DATE: 3 October 2014</a:t>
            </a:r>
            <a:endParaRPr b="0" lang="en-US" sz="1100" spc="-1" strike="noStrike">
              <a:solidFill>
                <a:srgbClr val="000000"/>
              </a:solidFill>
              <a:latin typeface="Arial"/>
            </a:endParaRPr>
          </a:p>
        </p:txBody>
      </p:sp>
      <p:sp>
        <p:nvSpPr>
          <p:cNvPr id="4" name="PlaceHolder 3"/>
          <p:cNvSpPr>
            <a:spLocks noGrp="1"/>
          </p:cNvSpPr>
          <p:nvPr>
            <p:ph type="title"/>
          </p:nvPr>
        </p:nvSpPr>
        <p:spPr>
          <a:xfrm>
            <a:off x="720000" y="1484640"/>
            <a:ext cx="8543520" cy="647640"/>
          </a:xfrm>
          <a:prstGeom prst="rect">
            <a:avLst/>
          </a:prstGeom>
        </p:spPr>
        <p:txBody>
          <a:bodyPr lIns="0" rIns="0" tIns="0" bIns="0"/>
          <a:p>
            <a:pPr>
              <a:lnSpc>
                <a:spcPct val="100000"/>
              </a:lnSpc>
            </a:pPr>
            <a:r>
              <a:rPr b="1" lang="en-US" sz="3200" spc="-1" strike="noStrike">
                <a:solidFill>
                  <a:srgbClr val="000000"/>
                </a:solidFill>
                <a:latin typeface="Arial"/>
              </a:rPr>
              <a:t>Click to edit master title style</a:t>
            </a:r>
            <a:endParaRPr b="0" lang="en-US" sz="3200" spc="-1" strike="noStrike">
              <a:solidFill>
                <a:srgbClr val="000000"/>
              </a:solidFill>
              <a:latin typeface="Arial"/>
            </a:endParaRPr>
          </a:p>
        </p:txBody>
      </p:sp>
      <p:sp>
        <p:nvSpPr>
          <p:cNvPr id="5" name="PlaceHolder 4"/>
          <p:cNvSpPr>
            <a:spLocks noGrp="1"/>
          </p:cNvSpPr>
          <p:nvPr>
            <p:ph type="body"/>
          </p:nvPr>
        </p:nvSpPr>
        <p:spPr>
          <a:xfrm>
            <a:off x="720000" y="2133720"/>
            <a:ext cx="8542440" cy="502920"/>
          </a:xfrm>
          <a:prstGeom prst="rect">
            <a:avLst/>
          </a:prstGeom>
        </p:spPr>
        <p:txBody>
          <a:bodyPr lIns="0" rIns="0" tIns="0" bIns="0"/>
          <a:p>
            <a:pPr>
              <a:lnSpc>
                <a:spcPct val="100000"/>
              </a:lnSpc>
              <a:spcBef>
                <a:spcPts val="360"/>
              </a:spcBef>
            </a:pPr>
            <a:r>
              <a:rPr b="0" lang="en-US" sz="1800" spc="-1" strike="noStrike" cap="all">
                <a:solidFill>
                  <a:srgbClr val="a6192e"/>
                </a:solidFill>
                <a:latin typeface="Arial"/>
              </a:rPr>
              <a:t>Click to ADD SUBTITLE</a:t>
            </a:r>
            <a:endParaRPr b="0" lang="en-US" sz="1800" spc="-1" strike="noStrike">
              <a:solidFill>
                <a:srgbClr val="000000"/>
              </a:solidFill>
              <a:latin typeface="Arial"/>
            </a:endParaRPr>
          </a:p>
        </p:txBody>
      </p:sp>
      <p:pic>
        <p:nvPicPr>
          <p:cNvPr id="6" name="Picture 9" descr=""/>
          <p:cNvPicPr/>
          <p:nvPr/>
        </p:nvPicPr>
        <p:blipFill>
          <a:blip r:embed="rId4"/>
          <a:stretch/>
        </p:blipFill>
        <p:spPr>
          <a:xfrm>
            <a:off x="9898200" y="181440"/>
            <a:ext cx="2037240" cy="762480"/>
          </a:xfrm>
          <a:prstGeom prst="rect">
            <a:avLst/>
          </a:prstGeom>
          <a:ln>
            <a:noFill/>
          </a:ln>
        </p:spPr>
      </p:pic>
      <p:pic>
        <p:nvPicPr>
          <p:cNvPr id="7" name="Picture 2" descr=""/>
          <p:cNvPicPr/>
          <p:nvPr/>
        </p:nvPicPr>
        <p:blipFill>
          <a:blip r:embed="rId5"/>
          <a:srcRect l="0" t="0" r="0" b="35463"/>
          <a:stretch/>
        </p:blipFill>
        <p:spPr>
          <a:xfrm>
            <a:off x="241920" y="3067560"/>
            <a:ext cx="11710440" cy="361080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4" name="Picture 6" descr=""/>
          <p:cNvPicPr/>
          <p:nvPr/>
        </p:nvPicPr>
        <p:blipFill>
          <a:blip r:embed="rId2"/>
          <a:stretch/>
        </p:blipFill>
        <p:spPr>
          <a:xfrm>
            <a:off x="9673200" y="217440"/>
            <a:ext cx="2037240" cy="762480"/>
          </a:xfrm>
          <a:prstGeom prst="rect">
            <a:avLst/>
          </a:prstGeom>
          <a:ln>
            <a:noFill/>
          </a:ln>
        </p:spPr>
      </p:pic>
      <p:pic>
        <p:nvPicPr>
          <p:cNvPr id="45" name="Picture 2" descr=""/>
          <p:cNvPicPr/>
          <p:nvPr/>
        </p:nvPicPr>
        <p:blipFill>
          <a:blip r:embed="rId3"/>
          <a:stretch/>
        </p:blipFill>
        <p:spPr>
          <a:xfrm>
            <a:off x="720000" y="1368000"/>
            <a:ext cx="10799640" cy="12240"/>
          </a:xfrm>
          <a:prstGeom prst="rect">
            <a:avLst/>
          </a:prstGeom>
          <a:ln>
            <a:noFill/>
          </a:ln>
        </p:spPr>
      </p:pic>
      <p:sp>
        <p:nvSpPr>
          <p:cNvPr id="46" name="PlaceHolder 1"/>
          <p:cNvSpPr>
            <a:spLocks noGrp="1"/>
          </p:cNvSpPr>
          <p:nvPr>
            <p:ph type="body"/>
          </p:nvPr>
        </p:nvSpPr>
        <p:spPr>
          <a:xfrm>
            <a:off x="720000" y="1620000"/>
            <a:ext cx="10776240" cy="4524120"/>
          </a:xfrm>
          <a:prstGeom prst="rect">
            <a:avLst/>
          </a:prstGeom>
        </p:spPr>
        <p:txBody>
          <a:bodyPr lIns="0" rIns="0" tIns="0" bIns="0">
            <a:normAutofit/>
          </a:bodyPr>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Click to edit Master text styles</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Second level</a:t>
            </a:r>
            <a:endParaRPr b="0" lang="en-US" sz="1800" spc="-1" strike="noStrike">
              <a:solidFill>
                <a:srgbClr val="000000"/>
              </a:solidFill>
              <a:latin typeface="Arial"/>
            </a:endParaRPr>
          </a:p>
          <a:p>
            <a:pPr lvl="2" marL="1200240" indent="-285480">
              <a:lnSpc>
                <a:spcPct val="100000"/>
              </a:lnSpc>
              <a:spcBef>
                <a:spcPts val="360"/>
              </a:spcBef>
              <a:buClr>
                <a:srgbClr val="000000"/>
              </a:buClr>
              <a:buFont typeface="Wingdings" charset="2"/>
              <a:buChar char=""/>
            </a:pPr>
            <a:r>
              <a:rPr b="0" lang="en-US" sz="1800" spc="-1" strike="noStrike">
                <a:solidFill>
                  <a:srgbClr val="000000"/>
                </a:solidFill>
                <a:latin typeface="Arial"/>
              </a:rPr>
              <a:t>Third level</a:t>
            </a:r>
            <a:endParaRPr b="0" lang="en-US" sz="1800" spc="-1" strike="noStrike">
              <a:solidFill>
                <a:srgbClr val="000000"/>
              </a:solidFill>
              <a:latin typeface="Arial"/>
            </a:endParaRPr>
          </a:p>
          <a:p>
            <a:pPr lvl="3" marL="1600200" indent="-228240">
              <a:lnSpc>
                <a:spcPct val="100000"/>
              </a:lnSpc>
              <a:spcBef>
                <a:spcPts val="360"/>
              </a:spcBef>
              <a:buClr>
                <a:srgbClr val="000000"/>
              </a:buClr>
              <a:buFont typeface="Arial"/>
              <a:buChar char="•"/>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057400" indent="-228240">
              <a:lnSpc>
                <a:spcPct val="100000"/>
              </a:lnSpc>
              <a:spcBef>
                <a:spcPts val="360"/>
              </a:spcBef>
              <a:buClr>
                <a:srgbClr val="000000"/>
              </a:buClr>
              <a:buFont typeface="Georgia"/>
              <a:buChar char="―"/>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47" name="PlaceHolder 2"/>
          <p:cNvSpPr>
            <a:spLocks noGrp="1"/>
          </p:cNvSpPr>
          <p:nvPr>
            <p:ph type="title"/>
          </p:nvPr>
        </p:nvSpPr>
        <p:spPr>
          <a:xfrm>
            <a:off x="720000" y="274680"/>
            <a:ext cx="8457840" cy="647640"/>
          </a:xfrm>
          <a:prstGeom prst="rect">
            <a:avLst/>
          </a:prstGeom>
        </p:spPr>
        <p:txBody>
          <a:bodyPr lIns="0" rIns="0" tIns="0" bIns="0"/>
          <a:p>
            <a:pPr>
              <a:lnSpc>
                <a:spcPct val="100000"/>
              </a:lnSpc>
            </a:pPr>
            <a:r>
              <a:rPr b="1" lang="en-US" sz="3200" spc="-1" strike="noStrike">
                <a:solidFill>
                  <a:srgbClr val="000000"/>
                </a:solidFill>
                <a:latin typeface="Arial"/>
              </a:rPr>
              <a:t>Click to edit master title style</a:t>
            </a:r>
            <a:endParaRPr b="0" lang="en-US" sz="3200" spc="-1" strike="noStrike">
              <a:solidFill>
                <a:srgbClr val="000000"/>
              </a:solidFill>
              <a:latin typeface="Arial"/>
            </a:endParaRPr>
          </a:p>
        </p:txBody>
      </p:sp>
      <p:sp>
        <p:nvSpPr>
          <p:cNvPr id="48" name="PlaceHolder 3"/>
          <p:cNvSpPr>
            <a:spLocks noGrp="1"/>
          </p:cNvSpPr>
          <p:nvPr>
            <p:ph type="ftr"/>
          </p:nvPr>
        </p:nvSpPr>
        <p:spPr>
          <a:xfrm>
            <a:off x="623520" y="6381360"/>
            <a:ext cx="5376240" cy="364680"/>
          </a:xfrm>
          <a:prstGeom prst="rect">
            <a:avLst/>
          </a:prstGeom>
        </p:spPr>
        <p:txBody>
          <a:bodyPr lIns="0" rIns="0" tIns="0" bIns="0" anchor="ctr"/>
          <a:p>
            <a:pPr>
              <a:lnSpc>
                <a:spcPct val="100000"/>
              </a:lnSpc>
            </a:pPr>
            <a:r>
              <a:rPr b="0" lang="en-AU" sz="1050" spc="-1" strike="noStrike">
                <a:solidFill>
                  <a:srgbClr val="8b8b8b"/>
                </a:solidFill>
                <a:latin typeface="Arial"/>
              </a:rPr>
              <a:t>OFFICE | FACULTY | DEPARTMENT</a:t>
            </a:r>
            <a:endParaRPr b="0" lang="en-AU" sz="1050" spc="-1" strike="noStrike">
              <a:latin typeface="Times New Roman"/>
            </a:endParaRPr>
          </a:p>
        </p:txBody>
      </p:sp>
      <p:sp>
        <p:nvSpPr>
          <p:cNvPr id="49" name="PlaceHolder 4"/>
          <p:cNvSpPr>
            <a:spLocks noGrp="1"/>
          </p:cNvSpPr>
          <p:nvPr>
            <p:ph type="sldNum"/>
          </p:nvPr>
        </p:nvSpPr>
        <p:spPr>
          <a:xfrm>
            <a:off x="8737560" y="6381360"/>
            <a:ext cx="2758680" cy="364680"/>
          </a:xfrm>
          <a:prstGeom prst="rect">
            <a:avLst/>
          </a:prstGeom>
        </p:spPr>
        <p:txBody>
          <a:bodyPr lIns="0" rIns="0" tIns="0" bIns="0" anchor="ctr"/>
          <a:p>
            <a:pPr algn="r">
              <a:lnSpc>
                <a:spcPct val="100000"/>
              </a:lnSpc>
            </a:pPr>
            <a:fld id="{88CEB25E-4A05-4791-A1A3-109DF8E34E71}" type="slidenum">
              <a:rPr b="0" lang="en-AU" sz="1050" spc="-1" strike="noStrike">
                <a:solidFill>
                  <a:srgbClr val="8b8b8b"/>
                </a:solidFill>
                <a:latin typeface="Arial"/>
              </a:rPr>
              <a:t>1</a:t>
            </a:fld>
            <a:endParaRPr b="0" lang="en-AU" sz="1050" spc="-1" strike="noStrike">
              <a:latin typeface="Times New Roman"/>
            </a:endParaRPr>
          </a:p>
        </p:txBody>
      </p:sp>
      <p:sp>
        <p:nvSpPr>
          <p:cNvPr id="50" name="PlaceHolder 5"/>
          <p:cNvSpPr>
            <a:spLocks noGrp="1"/>
          </p:cNvSpPr>
          <p:nvPr>
            <p:ph type="body"/>
          </p:nvPr>
        </p:nvSpPr>
        <p:spPr>
          <a:xfrm>
            <a:off x="720000" y="908640"/>
            <a:ext cx="8542440" cy="386280"/>
          </a:xfrm>
          <a:prstGeom prst="rect">
            <a:avLst/>
          </a:prstGeom>
        </p:spPr>
        <p:txBody>
          <a:bodyPr lIns="0" rIns="0" tIns="0" bIns="0"/>
          <a:p>
            <a:pPr>
              <a:lnSpc>
                <a:spcPct val="100000"/>
              </a:lnSpc>
              <a:spcBef>
                <a:spcPts val="360"/>
              </a:spcBef>
            </a:pPr>
            <a:r>
              <a:rPr b="0" lang="en-US" sz="1800" spc="-1" strike="noStrike" cap="all">
                <a:solidFill>
                  <a:srgbClr val="a6192e"/>
                </a:solidFill>
                <a:latin typeface="Arial"/>
              </a:rPr>
              <a:t>Click to ADD SUBTITLE</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7" name="Picture 6" descr=""/>
          <p:cNvPicPr/>
          <p:nvPr/>
        </p:nvPicPr>
        <p:blipFill>
          <a:blip r:embed="rId2"/>
          <a:stretch/>
        </p:blipFill>
        <p:spPr>
          <a:xfrm>
            <a:off x="9673200" y="217440"/>
            <a:ext cx="2037240" cy="762480"/>
          </a:xfrm>
          <a:prstGeom prst="rect">
            <a:avLst/>
          </a:prstGeom>
          <a:ln>
            <a:noFill/>
          </a:ln>
        </p:spPr>
      </p:pic>
      <p:pic>
        <p:nvPicPr>
          <p:cNvPr id="88" name="Picture 2" descr=""/>
          <p:cNvPicPr/>
          <p:nvPr/>
        </p:nvPicPr>
        <p:blipFill>
          <a:blip r:embed="rId3"/>
          <a:stretch/>
        </p:blipFill>
        <p:spPr>
          <a:xfrm>
            <a:off x="720000" y="1368000"/>
            <a:ext cx="10799640" cy="12240"/>
          </a:xfrm>
          <a:prstGeom prst="rect">
            <a:avLst/>
          </a:prstGeom>
          <a:ln>
            <a:noFill/>
          </a:ln>
        </p:spPr>
      </p:pic>
      <p:sp>
        <p:nvSpPr>
          <p:cNvPr id="89" name="PlaceHolder 1"/>
          <p:cNvSpPr>
            <a:spLocks noGrp="1"/>
          </p:cNvSpPr>
          <p:nvPr>
            <p:ph type="title"/>
          </p:nvPr>
        </p:nvSpPr>
        <p:spPr>
          <a:xfrm>
            <a:off x="720000" y="274680"/>
            <a:ext cx="8457840" cy="647640"/>
          </a:xfrm>
          <a:prstGeom prst="rect">
            <a:avLst/>
          </a:prstGeom>
        </p:spPr>
        <p:txBody>
          <a:bodyPr lIns="0" rIns="0" tIns="0" bIns="0"/>
          <a:p>
            <a:pPr>
              <a:lnSpc>
                <a:spcPct val="100000"/>
              </a:lnSpc>
            </a:pPr>
            <a:r>
              <a:rPr b="1" lang="en-US" sz="3200" spc="-1" strike="noStrike">
                <a:solidFill>
                  <a:srgbClr val="000000"/>
                </a:solidFill>
                <a:latin typeface="Arial"/>
              </a:rPr>
              <a:t>Click to edit Master title style</a:t>
            </a:r>
            <a:endParaRPr b="0" lang="en-US" sz="3200" spc="-1" strike="noStrike">
              <a:solidFill>
                <a:srgbClr val="000000"/>
              </a:solidFill>
              <a:latin typeface="Arial"/>
            </a:endParaRPr>
          </a:p>
        </p:txBody>
      </p:sp>
      <p:sp>
        <p:nvSpPr>
          <p:cNvPr id="90" name="PlaceHolder 2"/>
          <p:cNvSpPr>
            <a:spLocks noGrp="1"/>
          </p:cNvSpPr>
          <p:nvPr>
            <p:ph type="body"/>
          </p:nvPr>
        </p:nvSpPr>
        <p:spPr>
          <a:xfrm>
            <a:off x="720000" y="1620000"/>
            <a:ext cx="10799640" cy="4525560"/>
          </a:xfrm>
          <a:prstGeom prst="rect">
            <a:avLst/>
          </a:prstGeom>
        </p:spPr>
        <p:txBody>
          <a:bodyPr lIns="0" rIns="0" tIns="0" bIns="0"/>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Click to edit Master text styles</a:t>
            </a:r>
            <a:endParaRPr b="0" lang="en-US" sz="1800" spc="-1" strike="noStrike">
              <a:solidFill>
                <a:srgbClr val="000000"/>
              </a:solidFill>
              <a:latin typeface="Arial"/>
            </a:endParaRPr>
          </a:p>
          <a:p>
            <a:pPr lvl="1" marL="800280" indent="-342720">
              <a:lnSpc>
                <a:spcPct val="100000"/>
              </a:lnSpc>
              <a:spcBef>
                <a:spcPts val="320"/>
              </a:spcBef>
              <a:buClr>
                <a:srgbClr val="000000"/>
              </a:buClr>
              <a:buFont typeface="Georgia"/>
              <a:buChar char="―"/>
            </a:pPr>
            <a:r>
              <a:rPr b="0" lang="en-US" sz="1600" spc="-1" strike="noStrike">
                <a:solidFill>
                  <a:srgbClr val="000000"/>
                </a:solidFill>
                <a:latin typeface="Arial"/>
              </a:rPr>
              <a:t>Second level</a:t>
            </a:r>
            <a:endParaRPr b="0" lang="en-US" sz="1600" spc="-1" strike="noStrike">
              <a:solidFill>
                <a:srgbClr val="000000"/>
              </a:solidFill>
              <a:latin typeface="Arial"/>
            </a:endParaRPr>
          </a:p>
          <a:p>
            <a:pPr lvl="2" marL="1200240" indent="-285480">
              <a:lnSpc>
                <a:spcPct val="100000"/>
              </a:lnSpc>
              <a:spcBef>
                <a:spcPts val="281"/>
              </a:spcBef>
              <a:buClr>
                <a:srgbClr val="000000"/>
              </a:buClr>
              <a:buFont typeface="Wingdings" charset="2"/>
              <a:buChar char=""/>
            </a:pPr>
            <a:r>
              <a:rPr b="0" lang="en-US" sz="1400" spc="-1" strike="noStrike">
                <a:solidFill>
                  <a:srgbClr val="000000"/>
                </a:solidFill>
                <a:latin typeface="Arial"/>
              </a:rPr>
              <a:t>Third level</a:t>
            </a:r>
            <a:endParaRPr b="0" lang="en-US" sz="1400" spc="-1" strike="noStrike">
              <a:solidFill>
                <a:srgbClr val="000000"/>
              </a:solidFill>
              <a:latin typeface="Arial"/>
            </a:endParaRPr>
          </a:p>
          <a:p>
            <a:pPr lvl="3" marL="1600200" indent="-228240">
              <a:lnSpc>
                <a:spcPct val="100000"/>
              </a:lnSpc>
              <a:spcBef>
                <a:spcPts val="281"/>
              </a:spcBef>
              <a:buClr>
                <a:srgbClr val="000000"/>
              </a:buClr>
              <a:buFont typeface="Arial"/>
              <a:buChar char="•"/>
            </a:pPr>
            <a:r>
              <a:rPr b="0" lang="en-US" sz="1400" spc="-1" strike="noStrike">
                <a:solidFill>
                  <a:srgbClr val="000000"/>
                </a:solidFill>
                <a:latin typeface="Arial"/>
              </a:rPr>
              <a:t>Fourth level</a:t>
            </a:r>
            <a:endParaRPr b="0" lang="en-US" sz="1400" spc="-1" strike="noStrike">
              <a:solidFill>
                <a:srgbClr val="000000"/>
              </a:solidFill>
              <a:latin typeface="Arial"/>
            </a:endParaRPr>
          </a:p>
          <a:p>
            <a:pPr lvl="4" marL="2057400" indent="-228240">
              <a:lnSpc>
                <a:spcPct val="100000"/>
              </a:lnSpc>
              <a:spcBef>
                <a:spcPts val="281"/>
              </a:spcBef>
              <a:buClr>
                <a:srgbClr val="000000"/>
              </a:buClr>
              <a:buFont typeface="Georgia"/>
              <a:buChar char="―"/>
            </a:pPr>
            <a:r>
              <a:rPr b="0" lang="en-US" sz="1400" spc="-1" strike="noStrike">
                <a:solidFill>
                  <a:srgbClr val="000000"/>
                </a:solidFill>
                <a:latin typeface="Arial"/>
              </a:rPr>
              <a:t>Fifth level</a:t>
            </a:r>
            <a:endParaRPr b="0" lang="en-US" sz="1400" spc="-1" strike="noStrike">
              <a:solidFill>
                <a:srgbClr val="000000"/>
              </a:solidFill>
              <a:latin typeface="Arial"/>
            </a:endParaRPr>
          </a:p>
        </p:txBody>
      </p:sp>
      <p:sp>
        <p:nvSpPr>
          <p:cNvPr id="91" name="CustomShape 3"/>
          <p:cNvSpPr/>
          <p:nvPr/>
        </p:nvSpPr>
        <p:spPr>
          <a:xfrm>
            <a:off x="10001160" y="5715000"/>
            <a:ext cx="571320" cy="369000"/>
          </a:xfrm>
          <a:prstGeom prst="rect">
            <a:avLst/>
          </a:prstGeom>
          <a:noFill/>
          <a:ln>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jpeg"/><Relationship Id="rId4" Type="http://schemas.openxmlformats.org/officeDocument/2006/relationships/slideLayout" Target="../slideLayouts/slideLayout1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jpe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jpe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33.wmf"/><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13.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3.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720000" y="1484640"/>
            <a:ext cx="108212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Slides For Paul</a:t>
            </a:r>
            <a:endParaRPr b="0" lang="en-US" sz="3200" spc="-1" strike="noStrike">
              <a:solidFill>
                <a:srgbClr val="000000"/>
              </a:solidFill>
              <a:latin typeface="Arial"/>
            </a:endParaRPr>
          </a:p>
        </p:txBody>
      </p:sp>
      <p:sp>
        <p:nvSpPr>
          <p:cNvPr id="135" name="TextShape 2"/>
          <p:cNvSpPr txBox="1"/>
          <p:nvPr/>
        </p:nvSpPr>
        <p:spPr>
          <a:xfrm>
            <a:off x="720000" y="2133720"/>
            <a:ext cx="11061000" cy="502920"/>
          </a:xfrm>
          <a:prstGeom prst="rect">
            <a:avLst/>
          </a:prstGeom>
          <a:noFill/>
          <a:ln>
            <a:noFill/>
          </a:ln>
        </p:spPr>
        <p:txBody>
          <a:bodyPr lIns="0" rIns="0" tIns="0" bIns="0">
            <a:normAutofit/>
          </a:bodyPr>
          <a:p>
            <a:pPr>
              <a:lnSpc>
                <a:spcPct val="100000"/>
              </a:lnSpc>
              <a:spcBef>
                <a:spcPts val="360"/>
              </a:spcBef>
            </a:pPr>
            <a:r>
              <a:rPr b="0" lang="en-US" sz="1800" spc="-1" strike="noStrike" cap="all">
                <a:solidFill>
                  <a:srgbClr val="a6192e"/>
                </a:solidFill>
                <a:latin typeface="Arial"/>
              </a:rPr>
              <a:t>General fnirs stuff</a:t>
            </a:r>
            <a:endParaRPr b="0" lang="en-US" sz="1800" spc="-1" strike="noStrike">
              <a:solidFill>
                <a:srgbClr val="000000"/>
              </a:solidFill>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720000" y="1620000"/>
            <a:ext cx="6204600" cy="4524120"/>
          </a:xfrm>
          <a:prstGeom prst="rect">
            <a:avLst/>
          </a:prstGeom>
          <a:noFill/>
          <a:ln>
            <a:noFill/>
          </a:ln>
        </p:spPr>
        <p:txBody>
          <a:bodyPr lIns="0" rIns="0" tIns="0" bIns="0"/>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The light source emits light at two specific wavelengths (760 and 850 nm at Macquarie University)</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Photons bounce off in all directions and some photons make it back to the detector. Some photons have travelled through the brain, others through the scalp etc.</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The two wavelengths are absorbed differently depending on the concentration of oxy- and deoxy-haemoglobin</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We can estimate the concentration of oxy- and deoxy-haemoglobin between source and detector</a:t>
            </a:r>
            <a:endParaRPr b="0" lang="en-US" sz="1800" spc="-1" strike="noStrike">
              <a:solidFill>
                <a:srgbClr val="000000"/>
              </a:solidFill>
              <a:latin typeface="Arial"/>
            </a:endParaRPr>
          </a:p>
        </p:txBody>
      </p:sp>
      <p:sp>
        <p:nvSpPr>
          <p:cNvPr id="202" name="TextShape 2"/>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Background</a:t>
            </a:r>
            <a:endParaRPr b="0" lang="en-US" sz="3200" spc="-1" strike="noStrike">
              <a:solidFill>
                <a:srgbClr val="000000"/>
              </a:solidFill>
              <a:latin typeface="Arial"/>
            </a:endParaRPr>
          </a:p>
        </p:txBody>
      </p:sp>
      <p:sp>
        <p:nvSpPr>
          <p:cNvPr id="203" name="TextShape 3"/>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204" name="TextShape 4"/>
          <p:cNvSpPr txBox="1"/>
          <p:nvPr/>
        </p:nvSpPr>
        <p:spPr>
          <a:xfrm>
            <a:off x="8737560" y="6381360"/>
            <a:ext cx="2758680" cy="364680"/>
          </a:xfrm>
          <a:prstGeom prst="rect">
            <a:avLst/>
          </a:prstGeom>
          <a:noFill/>
          <a:ln>
            <a:noFill/>
          </a:ln>
        </p:spPr>
        <p:txBody>
          <a:bodyPr lIns="0" rIns="0" tIns="0" bIns="0" anchor="ctr"/>
          <a:p>
            <a:pPr algn="r">
              <a:lnSpc>
                <a:spcPct val="100000"/>
              </a:lnSpc>
            </a:pPr>
            <a:fld id="{DBF0FBF5-5A25-47B9-91C2-911FA8FFEB59}" type="slidenum">
              <a:rPr b="0" lang="en-AU" sz="1050" spc="-1" strike="noStrike">
                <a:solidFill>
                  <a:srgbClr val="8b8b8b"/>
                </a:solidFill>
                <a:latin typeface="Arial"/>
              </a:rPr>
              <a:t>&lt;number&gt;</a:t>
            </a:fld>
            <a:endParaRPr b="0" lang="en-AU" sz="1050" spc="-1" strike="noStrike">
              <a:latin typeface="Times New Roman"/>
            </a:endParaRPr>
          </a:p>
        </p:txBody>
      </p:sp>
      <p:sp>
        <p:nvSpPr>
          <p:cNvPr id="205" name="TextShape 5"/>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Functional Near-infrared spectroscopy - Theory</a:t>
            </a:r>
            <a:endParaRPr b="0" lang="en-US" sz="1800" spc="-1" strike="noStrike">
              <a:solidFill>
                <a:srgbClr val="000000"/>
              </a:solidFill>
              <a:latin typeface="Arial"/>
            </a:endParaRPr>
          </a:p>
        </p:txBody>
      </p:sp>
      <p:pic>
        <p:nvPicPr>
          <p:cNvPr id="206" name="Picture 8" descr=""/>
          <p:cNvPicPr/>
          <p:nvPr/>
        </p:nvPicPr>
        <p:blipFill>
          <a:blip r:embed="rId1"/>
          <a:stretch/>
        </p:blipFill>
        <p:spPr>
          <a:xfrm>
            <a:off x="8632080" y="194400"/>
            <a:ext cx="1097280" cy="766800"/>
          </a:xfrm>
          <a:prstGeom prst="rect">
            <a:avLst/>
          </a:prstGeom>
          <a:ln>
            <a:noFill/>
          </a:ln>
        </p:spPr>
      </p:pic>
      <p:sp>
        <p:nvSpPr>
          <p:cNvPr id="207" name="CustomShape 6"/>
          <p:cNvSpPr/>
          <p:nvPr/>
        </p:nvSpPr>
        <p:spPr>
          <a:xfrm>
            <a:off x="7974000" y="6446880"/>
            <a:ext cx="3249360" cy="243360"/>
          </a:xfrm>
          <a:prstGeom prst="rect">
            <a:avLst/>
          </a:prstGeom>
          <a:noFill/>
          <a:ln>
            <a:noFill/>
          </a:ln>
        </p:spPr>
        <p:style>
          <a:lnRef idx="0"/>
          <a:fillRef idx="0"/>
          <a:effectRef idx="0"/>
          <a:fontRef idx="minor"/>
        </p:style>
        <p:txBody>
          <a:bodyPr lIns="0" rIns="0" tIns="0" bIns="0" anchor="ctr"/>
          <a:p>
            <a:pPr algn="r">
              <a:lnSpc>
                <a:spcPct val="100000"/>
              </a:lnSpc>
            </a:pPr>
            <a:r>
              <a:rPr b="0" lang="en-AU" sz="1050" spc="-1" strike="noStrike">
                <a:solidFill>
                  <a:srgbClr val="8b8b8b"/>
                </a:solidFill>
                <a:latin typeface="Arial"/>
              </a:rPr>
              <a:t>     </a:t>
            </a:r>
            <a:endParaRPr b="0" lang="en-AU" sz="1050" spc="-1" strike="noStrike">
              <a:latin typeface="Arial"/>
            </a:endParaRPr>
          </a:p>
        </p:txBody>
      </p:sp>
      <p:pic>
        <p:nvPicPr>
          <p:cNvPr id="208" name="Picture 10" descr=""/>
          <p:cNvPicPr/>
          <p:nvPr/>
        </p:nvPicPr>
        <p:blipFill>
          <a:blip r:embed="rId2"/>
          <a:srcRect l="0" t="7290" r="0" b="0"/>
          <a:stretch/>
        </p:blipFill>
        <p:spPr>
          <a:xfrm>
            <a:off x="7066440" y="1556640"/>
            <a:ext cx="4933080" cy="432288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6164640" y="2075040"/>
            <a:ext cx="5331960" cy="4161600"/>
          </a:xfrm>
          <a:prstGeom prst="rect">
            <a:avLst/>
          </a:prstGeom>
          <a:noFill/>
          <a:ln>
            <a:noFill/>
          </a:ln>
        </p:spPr>
        <p:txBody>
          <a:bodyPr lIns="0" rIns="0" tIns="0" bIns="0"/>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Neural activation</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Metabolic demand</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Increased blood flow </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Increase in oxy-haemoglobin</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&amp; wash out of deoxy-haemoglobin</a:t>
            </a:r>
            <a:endParaRPr b="0" lang="en-US" sz="1800" spc="-1" strike="noStrike">
              <a:solidFill>
                <a:srgbClr val="000000"/>
              </a:solidFill>
              <a:latin typeface="Arial"/>
            </a:endParaRPr>
          </a:p>
        </p:txBody>
      </p:sp>
      <p:sp>
        <p:nvSpPr>
          <p:cNvPr id="210" name="TextShape 2"/>
          <p:cNvSpPr txBox="1"/>
          <p:nvPr/>
        </p:nvSpPr>
        <p:spPr>
          <a:xfrm>
            <a:off x="72504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Background</a:t>
            </a:r>
            <a:endParaRPr b="0" lang="en-US" sz="3200" spc="-1" strike="noStrike">
              <a:solidFill>
                <a:srgbClr val="000000"/>
              </a:solidFill>
              <a:latin typeface="Arial"/>
            </a:endParaRPr>
          </a:p>
        </p:txBody>
      </p:sp>
      <p:sp>
        <p:nvSpPr>
          <p:cNvPr id="211" name="TextShape 3"/>
          <p:cNvSpPr txBox="1"/>
          <p:nvPr/>
        </p:nvSpPr>
        <p:spPr>
          <a:xfrm>
            <a:off x="8737560" y="6381360"/>
            <a:ext cx="2758680" cy="364680"/>
          </a:xfrm>
          <a:prstGeom prst="rect">
            <a:avLst/>
          </a:prstGeom>
          <a:noFill/>
          <a:ln>
            <a:noFill/>
          </a:ln>
        </p:spPr>
        <p:txBody>
          <a:bodyPr lIns="0" rIns="0" tIns="0" bIns="0" anchor="ctr"/>
          <a:p>
            <a:pPr algn="r">
              <a:lnSpc>
                <a:spcPct val="100000"/>
              </a:lnSpc>
            </a:pPr>
            <a:fld id="{B7585ED1-0174-473C-BD33-B3C2BBF123AB}" type="slidenum">
              <a:rPr b="0" lang="en-AU" sz="1050" spc="-1" strike="noStrike">
                <a:solidFill>
                  <a:srgbClr val="8b8b8b"/>
                </a:solidFill>
                <a:latin typeface="Arial"/>
              </a:rPr>
              <a:t>&lt;number&gt;</a:t>
            </a:fld>
            <a:endParaRPr b="0" lang="en-AU" sz="1050" spc="-1" strike="noStrike">
              <a:latin typeface="Times New Roman"/>
            </a:endParaRPr>
          </a:p>
        </p:txBody>
      </p:sp>
      <p:sp>
        <p:nvSpPr>
          <p:cNvPr id="212" name="TextShape 4"/>
          <p:cNvSpPr txBox="1"/>
          <p:nvPr/>
        </p:nvSpPr>
        <p:spPr>
          <a:xfrm>
            <a:off x="72504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Functional Near-infrared spectroscopy - Theory</a:t>
            </a:r>
            <a:endParaRPr b="0" lang="en-US" sz="1800" spc="-1" strike="noStrike">
              <a:solidFill>
                <a:srgbClr val="000000"/>
              </a:solidFill>
              <a:latin typeface="Arial"/>
            </a:endParaRPr>
          </a:p>
        </p:txBody>
      </p:sp>
      <p:pic>
        <p:nvPicPr>
          <p:cNvPr id="213" name="Picture 9" descr=""/>
          <p:cNvPicPr/>
          <p:nvPr/>
        </p:nvPicPr>
        <p:blipFill>
          <a:blip r:embed="rId1"/>
          <a:stretch/>
        </p:blipFill>
        <p:spPr>
          <a:xfrm>
            <a:off x="566640" y="1464840"/>
            <a:ext cx="5368680" cy="4656960"/>
          </a:xfrm>
          <a:prstGeom prst="rect">
            <a:avLst/>
          </a:prstGeom>
          <a:ln>
            <a:noFill/>
          </a:ln>
        </p:spPr>
      </p:pic>
      <p:pic>
        <p:nvPicPr>
          <p:cNvPr id="214" name="Picture 10" descr=""/>
          <p:cNvPicPr/>
          <p:nvPr/>
        </p:nvPicPr>
        <p:blipFill>
          <a:blip r:embed="rId2"/>
          <a:stretch/>
        </p:blipFill>
        <p:spPr>
          <a:xfrm>
            <a:off x="566640" y="1571040"/>
            <a:ext cx="5798520" cy="4348800"/>
          </a:xfrm>
          <a:prstGeom prst="rect">
            <a:avLst/>
          </a:prstGeom>
          <a:ln>
            <a:noFill/>
          </a:ln>
        </p:spPr>
      </p:pic>
      <p:sp>
        <p:nvSpPr>
          <p:cNvPr id="215" name="CustomShape 5"/>
          <p:cNvSpPr/>
          <p:nvPr/>
        </p:nvSpPr>
        <p:spPr>
          <a:xfrm>
            <a:off x="9952920" y="3745440"/>
            <a:ext cx="234000" cy="234000"/>
          </a:xfrm>
          <a:prstGeom prst="rect">
            <a:avLst/>
          </a:prstGeom>
          <a:solidFill>
            <a:srgbClr val="00b050"/>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6" name="CustomShape 6"/>
          <p:cNvSpPr/>
          <p:nvPr/>
        </p:nvSpPr>
        <p:spPr>
          <a:xfrm>
            <a:off x="10410120" y="4402080"/>
            <a:ext cx="234000" cy="234000"/>
          </a:xfrm>
          <a:prstGeom prst="rect">
            <a:avLst/>
          </a:prstGeom>
          <a:solidFill>
            <a:srgbClr val="c00000"/>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7" name="CustomShape 7"/>
          <p:cNvSpPr/>
          <p:nvPr/>
        </p:nvSpPr>
        <p:spPr>
          <a:xfrm>
            <a:off x="10562400" y="4706640"/>
            <a:ext cx="234000" cy="234000"/>
          </a:xfrm>
          <a:prstGeom prst="rect">
            <a:avLst/>
          </a:prstGeom>
          <a:solidFill>
            <a:srgbClr val="0070c0"/>
          </a:solidFill>
          <a:ln>
            <a:solidFill>
              <a:schemeClr val="bg1"/>
            </a:solidFill>
            <a:round/>
          </a:ln>
        </p:spPr>
        <p:style>
          <a:lnRef idx="2">
            <a:schemeClr val="accent1">
              <a:shade val="50000"/>
            </a:schemeClr>
          </a:lnRef>
          <a:fillRef idx="1">
            <a:schemeClr val="accent1"/>
          </a:fillRef>
          <a:effectRef idx="0">
            <a:schemeClr val="accent1"/>
          </a:effectRef>
          <a:fontRef idx="minor"/>
        </p:style>
      </p:sp>
      <p:pic>
        <p:nvPicPr>
          <p:cNvPr id="218" name="Picture 14" descr=""/>
          <p:cNvPicPr/>
          <p:nvPr/>
        </p:nvPicPr>
        <p:blipFill>
          <a:blip r:embed="rId3"/>
          <a:stretch/>
        </p:blipFill>
        <p:spPr>
          <a:xfrm>
            <a:off x="8632080" y="194400"/>
            <a:ext cx="1097280" cy="766800"/>
          </a:xfrm>
          <a:prstGeom prst="rect">
            <a:avLst/>
          </a:prstGeom>
          <a:ln>
            <a:noFill/>
          </a:ln>
        </p:spPr>
      </p:pic>
    </p:spTree>
  </p:cSld>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Picture 10" descr=""/>
          <p:cNvPicPr/>
          <p:nvPr/>
        </p:nvPicPr>
        <p:blipFill>
          <a:blip r:embed="rId1"/>
          <a:srcRect l="0" t="7290" r="0" b="0"/>
          <a:stretch/>
        </p:blipFill>
        <p:spPr>
          <a:xfrm>
            <a:off x="7066440" y="1556640"/>
            <a:ext cx="4933080" cy="4322880"/>
          </a:xfrm>
          <a:prstGeom prst="rect">
            <a:avLst/>
          </a:prstGeom>
          <a:ln>
            <a:noFill/>
          </a:ln>
        </p:spPr>
      </p:pic>
      <p:sp>
        <p:nvSpPr>
          <p:cNvPr id="220" name="TextShape 1"/>
          <p:cNvSpPr txBox="1"/>
          <p:nvPr/>
        </p:nvSpPr>
        <p:spPr>
          <a:xfrm>
            <a:off x="720000" y="1620000"/>
            <a:ext cx="6601320" cy="4524120"/>
          </a:xfrm>
          <a:prstGeom prst="rect">
            <a:avLst/>
          </a:prstGeom>
          <a:noFill/>
          <a:ln>
            <a:noFill/>
          </a:ln>
        </p:spPr>
        <p:txBody>
          <a:bodyPr lIns="0" rIns="0" tIns="0" bIns="0">
            <a:normAutofit/>
          </a:bodyPr>
          <a:p>
            <a:pPr algn="just">
              <a:lnSpc>
                <a:spcPct val="100000"/>
              </a:lnSpc>
              <a:spcBef>
                <a:spcPts val="360"/>
              </a:spcBef>
            </a:pPr>
            <a:r>
              <a:rPr b="0" lang="en-US" sz="1800" spc="-1" strike="noStrike">
                <a:solidFill>
                  <a:srgbClr val="000000"/>
                </a:solidFill>
                <a:latin typeface="Arial"/>
              </a:rPr>
              <a:t>Benefits:</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Easy and child friendly</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Safe and cochlear implant compatible</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algn="just">
              <a:lnSpc>
                <a:spcPct val="100000"/>
              </a:lnSpc>
              <a:spcBef>
                <a:spcPts val="360"/>
              </a:spcBef>
            </a:pPr>
            <a:r>
              <a:rPr b="0" lang="en-US" sz="1800" spc="-1" strike="noStrike">
                <a:solidFill>
                  <a:srgbClr val="000000"/>
                </a:solidFill>
                <a:latin typeface="Arial"/>
              </a:rPr>
              <a:t>Drawbacks:</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Only measures changes in concentration between conditions</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Only measures outer regions of the brain</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Easily contaminated by systemic changes</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between two conditions</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Affected by systemic changes</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Depth</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p:txBody>
      </p:sp>
      <p:sp>
        <p:nvSpPr>
          <p:cNvPr id="221" name="TextShape 2"/>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Background</a:t>
            </a:r>
            <a:endParaRPr b="0" lang="en-US" sz="3200" spc="-1" strike="noStrike">
              <a:solidFill>
                <a:srgbClr val="000000"/>
              </a:solidFill>
              <a:latin typeface="Arial"/>
            </a:endParaRPr>
          </a:p>
        </p:txBody>
      </p:sp>
      <p:sp>
        <p:nvSpPr>
          <p:cNvPr id="222" name="TextShape 3"/>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223" name="TextShape 4"/>
          <p:cNvSpPr txBox="1"/>
          <p:nvPr/>
        </p:nvSpPr>
        <p:spPr>
          <a:xfrm>
            <a:off x="8737560" y="6381360"/>
            <a:ext cx="2758680" cy="364680"/>
          </a:xfrm>
          <a:prstGeom prst="rect">
            <a:avLst/>
          </a:prstGeom>
          <a:noFill/>
          <a:ln>
            <a:noFill/>
          </a:ln>
        </p:spPr>
        <p:txBody>
          <a:bodyPr lIns="0" rIns="0" tIns="0" bIns="0" anchor="ctr"/>
          <a:p>
            <a:pPr algn="r">
              <a:lnSpc>
                <a:spcPct val="100000"/>
              </a:lnSpc>
            </a:pPr>
            <a:fld id="{3E3D2317-1AB2-4102-A4FC-299638F16CC1}" type="slidenum">
              <a:rPr b="0" lang="en-AU" sz="1050" spc="-1" strike="noStrike">
                <a:solidFill>
                  <a:srgbClr val="8b8b8b"/>
                </a:solidFill>
                <a:latin typeface="Arial"/>
              </a:rPr>
              <a:t>&lt;number&gt;</a:t>
            </a:fld>
            <a:endParaRPr b="0" lang="en-AU" sz="1050" spc="-1" strike="noStrike">
              <a:latin typeface="Times New Roman"/>
            </a:endParaRPr>
          </a:p>
        </p:txBody>
      </p:sp>
      <p:sp>
        <p:nvSpPr>
          <p:cNvPr id="224" name="TextShape 5"/>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Functional Near-infrared spectroscopy - Theory</a:t>
            </a:r>
            <a:endParaRPr b="0" lang="en-US" sz="1800" spc="-1" strike="noStrike">
              <a:solidFill>
                <a:srgbClr val="000000"/>
              </a:solidFill>
              <a:latin typeface="Arial"/>
            </a:endParaRPr>
          </a:p>
        </p:txBody>
      </p:sp>
      <p:pic>
        <p:nvPicPr>
          <p:cNvPr id="225" name="Picture 8" descr=""/>
          <p:cNvPicPr/>
          <p:nvPr/>
        </p:nvPicPr>
        <p:blipFill>
          <a:blip r:embed="rId2"/>
          <a:stretch/>
        </p:blipFill>
        <p:spPr>
          <a:xfrm>
            <a:off x="8632080" y="194400"/>
            <a:ext cx="1097280" cy="766800"/>
          </a:xfrm>
          <a:prstGeom prst="rect">
            <a:avLst/>
          </a:prstGeom>
          <a:ln>
            <a:noFill/>
          </a:ln>
        </p:spPr>
      </p:pic>
      <p:sp>
        <p:nvSpPr>
          <p:cNvPr id="226" name="CustomShape 6"/>
          <p:cNvSpPr/>
          <p:nvPr/>
        </p:nvSpPr>
        <p:spPr>
          <a:xfrm>
            <a:off x="7974000" y="6446880"/>
            <a:ext cx="3249360" cy="243360"/>
          </a:xfrm>
          <a:prstGeom prst="rect">
            <a:avLst/>
          </a:prstGeom>
          <a:noFill/>
          <a:ln>
            <a:noFill/>
          </a:ln>
        </p:spPr>
        <p:style>
          <a:lnRef idx="0"/>
          <a:fillRef idx="0"/>
          <a:effectRef idx="0"/>
          <a:fontRef idx="minor"/>
        </p:style>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Methods</a:t>
            </a:r>
            <a:endParaRPr b="0" lang="en-US" sz="3200" spc="-1" strike="noStrike">
              <a:solidFill>
                <a:srgbClr val="000000"/>
              </a:solidFill>
              <a:latin typeface="Arial"/>
            </a:endParaRPr>
          </a:p>
        </p:txBody>
      </p:sp>
      <p:sp>
        <p:nvSpPr>
          <p:cNvPr id="228" name="TextShape 2"/>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229" name="TextShape 3"/>
          <p:cNvSpPr txBox="1"/>
          <p:nvPr/>
        </p:nvSpPr>
        <p:spPr>
          <a:xfrm>
            <a:off x="8737560" y="6381360"/>
            <a:ext cx="2758680" cy="364680"/>
          </a:xfrm>
          <a:prstGeom prst="rect">
            <a:avLst/>
          </a:prstGeom>
          <a:noFill/>
          <a:ln>
            <a:noFill/>
          </a:ln>
        </p:spPr>
        <p:txBody>
          <a:bodyPr lIns="0" rIns="0" tIns="0" bIns="0" anchor="ctr"/>
          <a:p>
            <a:pPr algn="r">
              <a:lnSpc>
                <a:spcPct val="100000"/>
              </a:lnSpc>
            </a:pPr>
            <a:fld id="{E1CD6875-0F35-46DF-80C4-BFAD86AE1CC4}" type="slidenum">
              <a:rPr b="0" lang="en-AU" sz="1050" spc="-1" strike="noStrike">
                <a:solidFill>
                  <a:srgbClr val="8b8b8b"/>
                </a:solidFill>
                <a:latin typeface="Arial"/>
              </a:rPr>
              <a:t>&lt;number&gt;</a:t>
            </a:fld>
            <a:endParaRPr b="0" lang="en-AU" sz="1050" spc="-1" strike="noStrike">
              <a:latin typeface="Times New Roman"/>
            </a:endParaRPr>
          </a:p>
        </p:txBody>
      </p:sp>
      <p:sp>
        <p:nvSpPr>
          <p:cNvPr id="230" name="TextShape 4"/>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Data Analysis</a:t>
            </a:r>
            <a:endParaRPr b="0" lang="en-US" sz="1800" spc="-1" strike="noStrike">
              <a:solidFill>
                <a:srgbClr val="000000"/>
              </a:solidFill>
              <a:latin typeface="Arial"/>
            </a:endParaRPr>
          </a:p>
        </p:txBody>
      </p:sp>
      <p:sp>
        <p:nvSpPr>
          <p:cNvPr id="231" name="CustomShape 5"/>
          <p:cNvSpPr/>
          <p:nvPr/>
        </p:nvSpPr>
        <p:spPr>
          <a:xfrm>
            <a:off x="7974000" y="6446880"/>
            <a:ext cx="3249360" cy="243360"/>
          </a:xfrm>
          <a:prstGeom prst="rect">
            <a:avLst/>
          </a:prstGeom>
          <a:noFill/>
          <a:ln>
            <a:noFill/>
          </a:ln>
        </p:spPr>
        <p:style>
          <a:lnRef idx="0"/>
          <a:fillRef idx="0"/>
          <a:effectRef idx="0"/>
          <a:fontRef idx="minor"/>
        </p:style>
        <p:txBody>
          <a:bodyPr lIns="0" rIns="0" tIns="0" bIns="0" anchor="ctr"/>
          <a:p>
            <a:pPr algn="r">
              <a:lnSpc>
                <a:spcPct val="100000"/>
              </a:lnSpc>
            </a:pPr>
            <a:r>
              <a:rPr b="0" lang="en-AU" sz="1050" spc="-1" strike="noStrike">
                <a:solidFill>
                  <a:srgbClr val="8b8b8b"/>
                </a:solidFill>
                <a:latin typeface="Arial"/>
              </a:rPr>
              <a:t>Huppert 2016   Barker et al 2013</a:t>
            </a:r>
            <a:endParaRPr b="0" lang="en-AU" sz="1050" spc="-1" strike="noStrike">
              <a:latin typeface="Arial"/>
            </a:endParaRPr>
          </a:p>
        </p:txBody>
      </p:sp>
      <p:sp>
        <p:nvSpPr>
          <p:cNvPr id="232" name="TextShape 6"/>
          <p:cNvSpPr txBox="1"/>
          <p:nvPr/>
        </p:nvSpPr>
        <p:spPr>
          <a:xfrm>
            <a:off x="720000" y="1620000"/>
            <a:ext cx="6316200" cy="4524120"/>
          </a:xfrm>
          <a:prstGeom prst="rect">
            <a:avLst/>
          </a:prstGeom>
          <a:noFill/>
          <a:ln>
            <a:noFill/>
          </a:ln>
        </p:spPr>
        <p:txBody>
          <a:bodyPr lIns="0" rIns="0" tIns="0" bIns="0"/>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For each recording the Beer-Lambert law is applied to determine the oxy- and deoxy- haemoglobin concentration. The data is then whitened to remove artifacts.</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For each channel and condition a canonical model is generated based on the trigger timing. A GLM is then used to estimate the parameters of the response function per subject x channel x condition.</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Group level analysis is then conducted on the subject level analysis. A GLM is used to determine the effect each condition has on the change in haemoglobin concentration.</a:t>
            </a:r>
            <a:endParaRPr b="0" lang="en-US" sz="1800" spc="-1" strike="noStrike">
              <a:solidFill>
                <a:srgbClr val="000000"/>
              </a:solidFill>
              <a:latin typeface="Arial"/>
            </a:endParaRPr>
          </a:p>
        </p:txBody>
      </p:sp>
      <p:pic>
        <p:nvPicPr>
          <p:cNvPr id="233" name="Picture 10" descr=""/>
          <p:cNvPicPr/>
          <p:nvPr/>
        </p:nvPicPr>
        <p:blipFill>
          <a:blip r:embed="rId1"/>
          <a:stretch/>
        </p:blipFill>
        <p:spPr>
          <a:xfrm>
            <a:off x="8632080" y="194400"/>
            <a:ext cx="1097280" cy="766800"/>
          </a:xfrm>
          <a:prstGeom prst="rect">
            <a:avLst/>
          </a:prstGeom>
          <a:ln>
            <a:noFill/>
          </a:ln>
        </p:spPr>
      </p:pic>
      <p:pic>
        <p:nvPicPr>
          <p:cNvPr id="234" name="Picture 2" descr=""/>
          <p:cNvPicPr/>
          <p:nvPr/>
        </p:nvPicPr>
        <p:blipFill>
          <a:blip r:embed="rId2"/>
          <a:srcRect l="5163" t="4701" r="53458" b="0"/>
          <a:stretch/>
        </p:blipFill>
        <p:spPr>
          <a:xfrm>
            <a:off x="7521480" y="1464120"/>
            <a:ext cx="3885480" cy="498276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720000" y="1620000"/>
            <a:ext cx="5974560" cy="4524120"/>
          </a:xfrm>
          <a:prstGeom prst="rect">
            <a:avLst/>
          </a:prstGeom>
          <a:noFill/>
          <a:ln>
            <a:noFill/>
          </a:ln>
        </p:spPr>
        <p:txBody>
          <a:bodyPr lIns="0" rIns="0" tIns="0" bIns="0">
            <a:normAutofit/>
          </a:bodyPr>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Initial analysis determined a significant response when data from all participants and conditions were combined</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Verified that the canonical response used in GLM analysis is a good fit for our data</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Analysis confirmed that each participant had a significant response when all conditions were combined</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Applied GLM analysis using canonical response to each condition for each subject</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p:txBody>
      </p:sp>
      <p:sp>
        <p:nvSpPr>
          <p:cNvPr id="236" name="TextShape 2"/>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Results</a:t>
            </a:r>
            <a:endParaRPr b="0" lang="en-US" sz="3200" spc="-1" strike="noStrike">
              <a:solidFill>
                <a:srgbClr val="000000"/>
              </a:solidFill>
              <a:latin typeface="Arial"/>
            </a:endParaRPr>
          </a:p>
        </p:txBody>
      </p:sp>
      <p:sp>
        <p:nvSpPr>
          <p:cNvPr id="237" name="TextShape 3"/>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238" name="TextShape 4"/>
          <p:cNvSpPr txBox="1"/>
          <p:nvPr/>
        </p:nvSpPr>
        <p:spPr>
          <a:xfrm>
            <a:off x="8737560" y="6381360"/>
            <a:ext cx="2758680" cy="364680"/>
          </a:xfrm>
          <a:prstGeom prst="rect">
            <a:avLst/>
          </a:prstGeom>
          <a:noFill/>
          <a:ln>
            <a:noFill/>
          </a:ln>
        </p:spPr>
        <p:txBody>
          <a:bodyPr lIns="0" rIns="0" tIns="0" bIns="0" anchor="ctr"/>
          <a:p>
            <a:pPr algn="r">
              <a:lnSpc>
                <a:spcPct val="100000"/>
              </a:lnSpc>
            </a:pPr>
            <a:fld id="{EF08A976-E423-4842-910D-93F5939D9D51}" type="slidenum">
              <a:rPr b="0" lang="en-AU" sz="1050" spc="-1" strike="noStrike">
                <a:solidFill>
                  <a:srgbClr val="8b8b8b"/>
                </a:solidFill>
                <a:latin typeface="Arial"/>
              </a:rPr>
              <a:t>&lt;number&gt;</a:t>
            </a:fld>
            <a:endParaRPr b="0" lang="en-AU" sz="1050" spc="-1" strike="noStrike">
              <a:latin typeface="Times New Roman"/>
            </a:endParaRPr>
          </a:p>
        </p:txBody>
      </p:sp>
      <p:sp>
        <p:nvSpPr>
          <p:cNvPr id="239" name="TextShape 5"/>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Analysis procedure</a:t>
            </a:r>
            <a:endParaRPr b="0" lang="en-US" sz="1800" spc="-1" strike="noStrike">
              <a:solidFill>
                <a:srgbClr val="000000"/>
              </a:solidFill>
              <a:latin typeface="Arial"/>
            </a:endParaRPr>
          </a:p>
        </p:txBody>
      </p:sp>
      <p:pic>
        <p:nvPicPr>
          <p:cNvPr id="240" name="Picture 7" descr=""/>
          <p:cNvPicPr/>
          <p:nvPr/>
        </p:nvPicPr>
        <p:blipFill>
          <a:blip r:embed="rId1"/>
          <a:stretch/>
        </p:blipFill>
        <p:spPr>
          <a:xfrm>
            <a:off x="6694920" y="1770480"/>
            <a:ext cx="5243760" cy="3931200"/>
          </a:xfrm>
          <a:prstGeom prst="rect">
            <a:avLst/>
          </a:prstGeom>
          <a:ln>
            <a:noFill/>
          </a:ln>
        </p:spPr>
      </p:pic>
      <p:sp>
        <p:nvSpPr>
          <p:cNvPr id="241" name="CustomShape 6"/>
          <p:cNvSpPr/>
          <p:nvPr/>
        </p:nvSpPr>
        <p:spPr>
          <a:xfrm>
            <a:off x="7451640" y="1715400"/>
            <a:ext cx="39088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AU" sz="1400" spc="-1" strike="noStrike">
                <a:solidFill>
                  <a:srgbClr val="000000"/>
                </a:solidFill>
                <a:latin typeface="Arial"/>
              </a:rPr>
              <a:t>Grand average (N = 10) including all conditions</a:t>
            </a:r>
            <a:endParaRPr b="0" lang="en-AU" sz="1400" spc="-1" strike="noStrike">
              <a:latin typeface="Arial"/>
            </a:endParaRPr>
          </a:p>
        </p:txBody>
      </p:sp>
      <p:pic>
        <p:nvPicPr>
          <p:cNvPr id="242" name="Picture 11" descr=""/>
          <p:cNvPicPr/>
          <p:nvPr/>
        </p:nvPicPr>
        <p:blipFill>
          <a:blip r:embed="rId2"/>
          <a:stretch/>
        </p:blipFill>
        <p:spPr>
          <a:xfrm>
            <a:off x="8632080" y="194400"/>
            <a:ext cx="1097280" cy="766800"/>
          </a:xfrm>
          <a:prstGeom prst="rect">
            <a:avLst/>
          </a:prstGeom>
          <a:ln>
            <a:noFill/>
          </a:ln>
        </p:spPr>
      </p:pic>
      <p:sp>
        <p:nvSpPr>
          <p:cNvPr id="243" name="CustomShape 7"/>
          <p:cNvSpPr/>
          <p:nvPr/>
        </p:nvSpPr>
        <p:spPr>
          <a:xfrm>
            <a:off x="7974000" y="6446880"/>
            <a:ext cx="3249360" cy="243360"/>
          </a:xfrm>
          <a:prstGeom prst="rect">
            <a:avLst/>
          </a:prstGeom>
          <a:noFill/>
          <a:ln>
            <a:noFill/>
          </a:ln>
        </p:spPr>
        <p:style>
          <a:lnRef idx="0"/>
          <a:fillRef idx="0"/>
          <a:effectRef idx="0"/>
          <a:fontRef idx="minor"/>
        </p:style>
        <p:txBody>
          <a:bodyPr lIns="0" rIns="0" tIns="0" bIns="0" anchor="ctr"/>
          <a:p>
            <a:pPr algn="r">
              <a:lnSpc>
                <a:spcPct val="100000"/>
              </a:lnSpc>
            </a:pPr>
            <a:r>
              <a:rPr b="0" lang="en-AU" sz="1050" spc="-1" strike="noStrike">
                <a:solidFill>
                  <a:srgbClr val="8b8b8b"/>
                </a:solidFill>
                <a:latin typeface="Arial"/>
              </a:rPr>
              <a:t>Huppert 2016   Barker et al 2013</a:t>
            </a:r>
            <a:endParaRPr b="0" lang="en-AU" sz="105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Picture 2" descr=""/>
          <p:cNvPicPr/>
          <p:nvPr/>
        </p:nvPicPr>
        <p:blipFill>
          <a:blip r:embed="rId1"/>
          <a:stretch/>
        </p:blipFill>
        <p:spPr>
          <a:xfrm>
            <a:off x="1847520" y="441360"/>
            <a:ext cx="9201240" cy="6083640"/>
          </a:xfrm>
          <a:prstGeom prst="rect">
            <a:avLst/>
          </a:prstGeom>
          <a:ln>
            <a:noFill/>
          </a:ln>
        </p:spPr>
      </p:pic>
      <p:sp>
        <p:nvSpPr>
          <p:cNvPr id="245" name="TextShape 1"/>
          <p:cNvSpPr txBox="1"/>
          <p:nvPr/>
        </p:nvSpPr>
        <p:spPr>
          <a:xfrm>
            <a:off x="1638720" y="445680"/>
            <a:ext cx="8915040" cy="246600"/>
          </a:xfrm>
          <a:prstGeom prst="rect">
            <a:avLst/>
          </a:prstGeom>
          <a:noFill/>
          <a:ln>
            <a:noFill/>
          </a:ln>
        </p:spPr>
        <p:txBody>
          <a:bodyPr lIns="0" rIns="0" tIns="0" bIns="0">
            <a:normAutofit/>
          </a:bodyPr>
          <a:p>
            <a:pPr>
              <a:lnSpc>
                <a:spcPct val="100000"/>
              </a:lnSpc>
            </a:pPr>
            <a:r>
              <a:rPr b="1" lang="en-US" sz="3200" spc="-1" strike="noStrike">
                <a:solidFill>
                  <a:srgbClr val="000000"/>
                </a:solidFill>
                <a:latin typeface="Arial"/>
                <a:ea typeface="ＭＳ Ｐゴシック"/>
              </a:rPr>
              <a:t>Example Measurement (Raw Data)</a:t>
            </a:r>
            <a:endParaRPr b="0" lang="en-US" sz="3200" spc="-1" strike="noStrike">
              <a:solidFill>
                <a:srgbClr val="000000"/>
              </a:solidFill>
              <a:latin typeface="Arial"/>
            </a:endParaRPr>
          </a:p>
        </p:txBody>
      </p:sp>
      <p:grpSp>
        <p:nvGrpSpPr>
          <p:cNvPr id="246" name="Group 2"/>
          <p:cNvGrpSpPr/>
          <p:nvPr/>
        </p:nvGrpSpPr>
        <p:grpSpPr>
          <a:xfrm>
            <a:off x="6527880" y="452160"/>
            <a:ext cx="3989160" cy="6072840"/>
            <a:chOff x="6527880" y="452160"/>
            <a:chExt cx="3989160" cy="6072840"/>
          </a:xfrm>
        </p:grpSpPr>
        <p:sp>
          <p:nvSpPr>
            <p:cNvPr id="247" name="CustomShape 3"/>
            <p:cNvSpPr/>
            <p:nvPr/>
          </p:nvSpPr>
          <p:spPr>
            <a:xfrm>
              <a:off x="6527880" y="620640"/>
              <a:ext cx="1151640" cy="5904360"/>
            </a:xfrm>
            <a:prstGeom prst="ellipse">
              <a:avLst/>
            </a:prstGeom>
            <a:noFill/>
            <a:ln w="28440">
              <a:solidFill>
                <a:schemeClr val="tx1"/>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8" name="CustomShape 4"/>
            <p:cNvSpPr/>
            <p:nvPr/>
          </p:nvSpPr>
          <p:spPr>
            <a:xfrm>
              <a:off x="7323120" y="452160"/>
              <a:ext cx="319392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AU" sz="1400" spc="-1" strike="noStrike">
                  <a:solidFill>
                    <a:srgbClr val="000000"/>
                  </a:solidFill>
                  <a:latin typeface="Arial"/>
                </a:rPr>
                <a:t>Synchronised artifact across channels</a:t>
              </a:r>
              <a:endParaRPr b="0" lang="en-AU" sz="1400" spc="-1" strike="noStrike">
                <a:latin typeface="Arial"/>
              </a:endParaRPr>
            </a:p>
          </p:txBody>
        </p:sp>
      </p:grpSp>
      <p:grpSp>
        <p:nvGrpSpPr>
          <p:cNvPr id="249" name="Group 5"/>
          <p:cNvGrpSpPr/>
          <p:nvPr/>
        </p:nvGrpSpPr>
        <p:grpSpPr>
          <a:xfrm>
            <a:off x="3651120" y="2637000"/>
            <a:ext cx="2516400" cy="846000"/>
            <a:chOff x="3651120" y="2637000"/>
            <a:chExt cx="2516400" cy="846000"/>
          </a:xfrm>
        </p:grpSpPr>
        <p:sp>
          <p:nvSpPr>
            <p:cNvPr id="250" name="CustomShape 6"/>
            <p:cNvSpPr/>
            <p:nvPr/>
          </p:nvSpPr>
          <p:spPr>
            <a:xfrm>
              <a:off x="5519880" y="2871720"/>
              <a:ext cx="647640" cy="611280"/>
            </a:xfrm>
            <a:prstGeom prst="ellipse">
              <a:avLst/>
            </a:prstGeom>
            <a:noFill/>
            <a:ln w="28440">
              <a:solidFill>
                <a:schemeClr val="tx1"/>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1" name="CustomShape 7"/>
            <p:cNvSpPr/>
            <p:nvPr/>
          </p:nvSpPr>
          <p:spPr>
            <a:xfrm>
              <a:off x="3651120" y="2637000"/>
              <a:ext cx="19396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AU" sz="1400" spc="-1" strike="noStrike">
                  <a:solidFill>
                    <a:srgbClr val="000000"/>
                  </a:solidFill>
                  <a:latin typeface="Arial"/>
                </a:rPr>
                <a:t>Single channel artifact</a:t>
              </a:r>
              <a:endParaRPr b="0" lang="en-AU" sz="1400" spc="-1" strike="noStrike">
                <a:latin typeface="Arial"/>
              </a:endParaRPr>
            </a:p>
          </p:txBody>
        </p:sp>
      </p:grpSp>
      <p:grpSp>
        <p:nvGrpSpPr>
          <p:cNvPr id="252" name="Group 8"/>
          <p:cNvGrpSpPr/>
          <p:nvPr/>
        </p:nvGrpSpPr>
        <p:grpSpPr>
          <a:xfrm>
            <a:off x="4153680" y="3727080"/>
            <a:ext cx="2517840" cy="691920"/>
            <a:chOff x="4153680" y="3727080"/>
            <a:chExt cx="2517840" cy="691920"/>
          </a:xfrm>
        </p:grpSpPr>
        <p:sp>
          <p:nvSpPr>
            <p:cNvPr id="253" name="CustomShape 9"/>
            <p:cNvSpPr/>
            <p:nvPr/>
          </p:nvSpPr>
          <p:spPr>
            <a:xfrm>
              <a:off x="6023880" y="3807720"/>
              <a:ext cx="647640" cy="611280"/>
            </a:xfrm>
            <a:prstGeom prst="ellipse">
              <a:avLst/>
            </a:prstGeom>
            <a:noFill/>
            <a:ln w="28440">
              <a:solidFill>
                <a:schemeClr val="tx1"/>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4" name="CustomShape 10"/>
            <p:cNvSpPr/>
            <p:nvPr/>
          </p:nvSpPr>
          <p:spPr>
            <a:xfrm>
              <a:off x="4153680" y="3727080"/>
              <a:ext cx="121572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AU" sz="1400" spc="-1" strike="noStrike">
                  <a:solidFill>
                    <a:srgbClr val="000000"/>
                  </a:solidFill>
                  <a:latin typeface="Arial"/>
                </a:rPr>
                <a:t>Spike artifact</a:t>
              </a:r>
              <a:endParaRPr b="0" lang="en-AU" sz="1400" spc="-1" strike="noStrike">
                <a:latin typeface="Arial"/>
              </a:endParaRPr>
            </a:p>
          </p:txBody>
        </p:sp>
      </p:grpSp>
      <p:grpSp>
        <p:nvGrpSpPr>
          <p:cNvPr id="255" name="Group 11"/>
          <p:cNvGrpSpPr/>
          <p:nvPr/>
        </p:nvGrpSpPr>
        <p:grpSpPr>
          <a:xfrm>
            <a:off x="1274760" y="1871280"/>
            <a:ext cx="1587240" cy="1000080"/>
            <a:chOff x="1274760" y="1871280"/>
            <a:chExt cx="1587240" cy="1000080"/>
          </a:xfrm>
        </p:grpSpPr>
        <p:sp>
          <p:nvSpPr>
            <p:cNvPr id="256" name="CustomShape 12"/>
            <p:cNvSpPr/>
            <p:nvPr/>
          </p:nvSpPr>
          <p:spPr>
            <a:xfrm>
              <a:off x="2214360" y="2260080"/>
              <a:ext cx="647640" cy="611280"/>
            </a:xfrm>
            <a:prstGeom prst="ellipse">
              <a:avLst/>
            </a:prstGeom>
            <a:noFill/>
            <a:ln w="28440">
              <a:solidFill>
                <a:schemeClr val="tx1"/>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7" name="CustomShape 13"/>
            <p:cNvSpPr/>
            <p:nvPr/>
          </p:nvSpPr>
          <p:spPr>
            <a:xfrm>
              <a:off x="1274760" y="1871280"/>
              <a:ext cx="130284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AU" sz="1400" spc="-1" strike="noStrike">
                  <a:solidFill>
                    <a:srgbClr val="000000"/>
                  </a:solidFill>
                  <a:latin typeface="Arial"/>
                </a:rPr>
                <a:t>Noisy channel</a:t>
              </a:r>
              <a:endParaRPr b="0" lang="en-AU" sz="1400" spc="-1" strike="noStrike">
                <a:latin typeface="Arial"/>
              </a:endParaRPr>
            </a:p>
          </p:txBody>
        </p:sp>
      </p:grpSp>
    </p:spTree>
  </p:cSld>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2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xit" presetID="1">
                                  <p:stCondLst>
                                    <p:cond delay="0"/>
                                  </p:stCondLst>
                                  <p:childTnLst>
                                    <p:set>
                                      <p:cBhvr>
                                        <p:cTn id="76" dur="1" fill="hold">
                                          <p:stCondLst>
                                            <p:cond delay="0"/>
                                          </p:stCondLst>
                                        </p:cTn>
                                        <p:tgtEl>
                                          <p:spTgt spid="246"/>
                                        </p:tgtEl>
                                        <p:attrNameLst>
                                          <p:attrName>style.visibility</p:attrName>
                                        </p:attrNameLst>
                                      </p:cBhvr>
                                      <p:to>
                                        <p:strVal val="hidden"/>
                                      </p:to>
                                    </p:set>
                                  </p:childTnLst>
                                </p:cTn>
                              </p:par>
                              <p:par>
                                <p:cTn id="77" nodeType="withEffect" fill="hold" presetClass="entr" presetID="1">
                                  <p:stCondLst>
                                    <p:cond delay="0"/>
                                  </p:stCondLst>
                                  <p:childTnLst>
                                    <p:set>
                                      <p:cBhvr>
                                        <p:cTn id="78" dur="1" fill="hold">
                                          <p:stCondLst>
                                            <p:cond delay="0"/>
                                          </p:stCondLst>
                                        </p:cTn>
                                        <p:tgtEl>
                                          <p:spTgt spid="2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xit" presetID="1">
                                  <p:stCondLst>
                                    <p:cond delay="0"/>
                                  </p:stCondLst>
                                  <p:childTnLst>
                                    <p:set>
                                      <p:cBhvr>
                                        <p:cTn id="82" dur="1" fill="hold">
                                          <p:stCondLst>
                                            <p:cond delay="0"/>
                                          </p:stCondLst>
                                        </p:cTn>
                                        <p:tgtEl>
                                          <p:spTgt spid="249"/>
                                        </p:tgtEl>
                                        <p:attrNameLst>
                                          <p:attrName>style.visibility</p:attrName>
                                        </p:attrNameLst>
                                      </p:cBhvr>
                                      <p:to>
                                        <p:strVal val="hidden"/>
                                      </p:to>
                                    </p:set>
                                  </p:childTnLst>
                                </p:cTn>
                              </p:par>
                              <p:par>
                                <p:cTn id="83" nodeType="withEffect" fill="hold" presetClass="entr" presetID="1">
                                  <p:stCondLst>
                                    <p:cond delay="0"/>
                                  </p:stCondLst>
                                  <p:childTnLst>
                                    <p:set>
                                      <p:cBhvr>
                                        <p:cTn id="84" dur="1" fill="hold">
                                          <p:stCondLst>
                                            <p:cond delay="0"/>
                                          </p:stCondLst>
                                        </p:cTn>
                                        <p:tgtEl>
                                          <p:spTgt spid="2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xit" presetID="1">
                                  <p:stCondLst>
                                    <p:cond delay="0"/>
                                  </p:stCondLst>
                                  <p:childTnLst>
                                    <p:set>
                                      <p:cBhvr>
                                        <p:cTn id="88" dur="1" fill="hold">
                                          <p:stCondLst>
                                            <p:cond delay="0"/>
                                          </p:stCondLst>
                                        </p:cTn>
                                        <p:tgtEl>
                                          <p:spTgt spid="252"/>
                                        </p:tgtEl>
                                        <p:attrNameLst>
                                          <p:attrName>style.visibility</p:attrName>
                                        </p:attrNameLst>
                                      </p:cBhvr>
                                      <p:to>
                                        <p:strVal val="hidden"/>
                                      </p:to>
                                    </p:set>
                                  </p:childTnLst>
                                </p:cTn>
                              </p:par>
                              <p:par>
                                <p:cTn id="89" nodeType="withEffect" fill="hold" presetClass="entr" presetID="1">
                                  <p:stCondLst>
                                    <p:cond delay="0"/>
                                  </p:stCondLst>
                                  <p:childTnLst>
                                    <p:set>
                                      <p:cBhvr>
                                        <p:cTn id="90" dur="1" fill="hold">
                                          <p:stCondLst>
                                            <p:cond delay="0"/>
                                          </p:stCondLst>
                                        </p:cTn>
                                        <p:tgtEl>
                                          <p:spTgt spid="25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xit" presetID="1">
                                  <p:stCondLst>
                                    <p:cond delay="0"/>
                                  </p:stCondLst>
                                  <p:childTnLst>
                                    <p:set>
                                      <p:cBhvr>
                                        <p:cTn id="94" dur="1" fill="hold">
                                          <p:stCondLst>
                                            <p:cond delay="0"/>
                                          </p:stCondLst>
                                        </p:cTn>
                                        <p:tgtEl>
                                          <p:spTgt spid="25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1618560" y="425160"/>
            <a:ext cx="8915040" cy="246600"/>
          </a:xfrm>
          <a:prstGeom prst="rect">
            <a:avLst/>
          </a:prstGeom>
          <a:noFill/>
          <a:ln>
            <a:noFill/>
          </a:ln>
        </p:spPr>
        <p:txBody>
          <a:bodyPr lIns="0" rIns="0" tIns="0" bIns="0">
            <a:normAutofit/>
          </a:bodyPr>
          <a:p>
            <a:pPr>
              <a:lnSpc>
                <a:spcPct val="100000"/>
              </a:lnSpc>
            </a:pPr>
            <a:r>
              <a:rPr b="1" lang="en-US" sz="3200" spc="-1" strike="noStrike">
                <a:solidFill>
                  <a:srgbClr val="000000"/>
                </a:solidFill>
                <a:latin typeface="Arial"/>
                <a:ea typeface="ＭＳ Ｐゴシック"/>
              </a:rPr>
              <a:t>Example Condition Averaged Response (Auditory)</a:t>
            </a:r>
            <a:endParaRPr b="0" lang="en-US" sz="3200" spc="-1" strike="noStrike">
              <a:solidFill>
                <a:srgbClr val="000000"/>
              </a:solidFill>
              <a:latin typeface="Arial"/>
            </a:endParaRPr>
          </a:p>
        </p:txBody>
      </p:sp>
      <p:sp>
        <p:nvSpPr>
          <p:cNvPr id="259" name="TextShape 2"/>
          <p:cNvSpPr txBox="1"/>
          <p:nvPr/>
        </p:nvSpPr>
        <p:spPr>
          <a:xfrm>
            <a:off x="1611360" y="1412640"/>
            <a:ext cx="3404160" cy="3256920"/>
          </a:xfrm>
          <a:prstGeom prst="rect">
            <a:avLst/>
          </a:prstGeom>
          <a:noFill/>
          <a:ln>
            <a:noFill/>
          </a:ln>
        </p:spPr>
        <p:txBody>
          <a:bodyPr lIns="0" rIns="0" tIns="0" bIns="0"/>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Auditory experiment</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Single source-detector pair</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Single (exemplary) participant</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60 trials (45 minutes)</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Thin lines represent individual trials</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Thick lines are average across all trials</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Dashed lines are start and stop of stimulus</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HRF response observed</a:t>
            </a:r>
            <a:endParaRPr b="0" lang="en-US" sz="1800" spc="-1" strike="noStrike">
              <a:solidFill>
                <a:srgbClr val="000000"/>
              </a:solidFill>
              <a:latin typeface="Arial"/>
            </a:endParaRPr>
          </a:p>
        </p:txBody>
      </p:sp>
      <p:pic>
        <p:nvPicPr>
          <p:cNvPr id="260" name="Picture 5" descr=""/>
          <p:cNvPicPr/>
          <p:nvPr/>
        </p:nvPicPr>
        <p:blipFill>
          <a:blip r:embed="rId1"/>
          <a:stretch/>
        </p:blipFill>
        <p:spPr>
          <a:xfrm>
            <a:off x="4379040" y="854640"/>
            <a:ext cx="7310160" cy="5526360"/>
          </a:xfrm>
          <a:prstGeom prst="rect">
            <a:avLst/>
          </a:prstGeom>
          <a:ln>
            <a:noFill/>
          </a:ln>
        </p:spPr>
      </p:pic>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Picture 4" descr=""/>
          <p:cNvPicPr/>
          <p:nvPr/>
        </p:nvPicPr>
        <p:blipFill>
          <a:blip r:embed="rId1"/>
          <a:stretch/>
        </p:blipFill>
        <p:spPr>
          <a:xfrm>
            <a:off x="1570680" y="692640"/>
            <a:ext cx="9658080" cy="6327000"/>
          </a:xfrm>
          <a:prstGeom prst="rect">
            <a:avLst/>
          </a:prstGeom>
          <a:ln>
            <a:noFill/>
          </a:ln>
        </p:spPr>
      </p:pic>
      <p:sp>
        <p:nvSpPr>
          <p:cNvPr id="262" name="TextShape 1"/>
          <p:cNvSpPr txBox="1"/>
          <p:nvPr/>
        </p:nvSpPr>
        <p:spPr>
          <a:xfrm>
            <a:off x="1611360" y="1005120"/>
            <a:ext cx="8915040" cy="246600"/>
          </a:xfrm>
          <a:prstGeom prst="rect">
            <a:avLst/>
          </a:prstGeom>
          <a:noFill/>
          <a:ln>
            <a:noFill/>
          </a:ln>
        </p:spPr>
        <p:txBody>
          <a:bodyPr lIns="0" rIns="0" tIns="0" bIns="0">
            <a:normAutofit/>
          </a:bodyPr>
          <a:p>
            <a:pPr>
              <a:lnSpc>
                <a:spcPct val="100000"/>
              </a:lnSpc>
            </a:pPr>
            <a:r>
              <a:rPr b="1" lang="en-US" sz="3200" spc="-1" strike="noStrike">
                <a:solidFill>
                  <a:srgbClr val="000000"/>
                </a:solidFill>
                <a:latin typeface="Arial"/>
                <a:ea typeface="ＭＳ Ｐゴシック"/>
              </a:rPr>
              <a:t>Example Temporospatial Structure</a:t>
            </a:r>
            <a:endParaRPr b="0" lang="en-US" sz="3200" spc="-1" strike="noStrike">
              <a:solidFill>
                <a:srgbClr val="000000"/>
              </a:solidFill>
              <a:latin typeface="Arial"/>
            </a:endParaRPr>
          </a:p>
        </p:txBody>
      </p:sp>
      <p:sp>
        <p:nvSpPr>
          <p:cNvPr id="263" name="TextShape 2"/>
          <p:cNvSpPr txBox="1"/>
          <p:nvPr/>
        </p:nvSpPr>
        <p:spPr>
          <a:xfrm>
            <a:off x="1584720" y="2068200"/>
            <a:ext cx="8915040" cy="1230840"/>
          </a:xfrm>
          <a:prstGeom prst="rect">
            <a:avLst/>
          </a:prstGeom>
          <a:noFill/>
          <a:ln>
            <a:noFill/>
          </a:ln>
        </p:spPr>
        <p:txBody>
          <a:bodyPr lIns="0" rIns="0" tIns="0" bIns="0"/>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Motor based task</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Expected HRF peak at 5 seconds</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Expected response in motor cortex</a:t>
            </a:r>
            <a:endParaRPr b="0" lang="en-US" sz="1800" spc="-1" strike="noStrike">
              <a:solidFill>
                <a:srgbClr val="000000"/>
              </a:solidFill>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ＭＳ Ｐゴシック"/>
              </a:rPr>
              <a:t>Color represents ΔuM in oxyHb</a:t>
            </a:r>
            <a:endParaRPr b="0" lang="en-US" sz="1800" spc="-1" strike="noStrike">
              <a:solidFill>
                <a:srgbClr val="000000"/>
              </a:solidFill>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Picture 6" descr=""/>
          <p:cNvPicPr/>
          <p:nvPr/>
        </p:nvPicPr>
        <p:blipFill>
          <a:blip r:embed="rId1"/>
          <a:stretch/>
        </p:blipFill>
        <p:spPr>
          <a:xfrm>
            <a:off x="515160" y="1407600"/>
            <a:ext cx="4933080" cy="4662720"/>
          </a:xfrm>
          <a:prstGeom prst="rect">
            <a:avLst/>
          </a:prstGeom>
          <a:ln>
            <a:noFill/>
          </a:ln>
        </p:spPr>
      </p:pic>
      <p:sp>
        <p:nvSpPr>
          <p:cNvPr id="265" name="TextShape 1"/>
          <p:cNvSpPr txBox="1"/>
          <p:nvPr/>
        </p:nvSpPr>
        <p:spPr>
          <a:xfrm>
            <a:off x="5767920" y="1712520"/>
            <a:ext cx="5728680" cy="4524120"/>
          </a:xfrm>
          <a:prstGeom prst="rect">
            <a:avLst/>
          </a:prstGeom>
          <a:noFill/>
          <a:ln>
            <a:noFill/>
          </a:ln>
        </p:spPr>
        <p:txBody>
          <a:bodyPr lIns="0" rIns="0" tIns="0" bIns="0"/>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Your brain needs blood in order to function. Blood carries oxygen and glucose to the brain as fuel for your neurons. </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Haemoglobin is the specific protein that oxygen binds to on your red blood cells. As your brain uses up the oxygen, the haemoglobin on your red blood cells goes from being oxygenated to de-oxygenated. </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By measuring the amount of oxygenated and de-oxygenated blood we have a proxy measurement for brain activity.</a:t>
            </a:r>
            <a:endParaRPr b="0" lang="en-US" sz="1800" spc="-1" strike="noStrike">
              <a:solidFill>
                <a:srgbClr val="000000"/>
              </a:solidFill>
              <a:latin typeface="Arial"/>
            </a:endParaRPr>
          </a:p>
        </p:txBody>
      </p:sp>
      <p:sp>
        <p:nvSpPr>
          <p:cNvPr id="266" name="TextShape 2"/>
          <p:cNvSpPr txBox="1"/>
          <p:nvPr/>
        </p:nvSpPr>
        <p:spPr>
          <a:xfrm>
            <a:off x="72504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Near-Infrared Spectroscopy</a:t>
            </a:r>
            <a:endParaRPr b="0" lang="en-US" sz="3200" spc="-1" strike="noStrike">
              <a:solidFill>
                <a:srgbClr val="000000"/>
              </a:solidFill>
              <a:latin typeface="Arial"/>
            </a:endParaRPr>
          </a:p>
        </p:txBody>
      </p:sp>
      <p:sp>
        <p:nvSpPr>
          <p:cNvPr id="267" name="TextShape 3"/>
          <p:cNvSpPr txBox="1"/>
          <p:nvPr/>
        </p:nvSpPr>
        <p:spPr>
          <a:xfrm>
            <a:off x="8737560" y="6381360"/>
            <a:ext cx="2758680" cy="364680"/>
          </a:xfrm>
          <a:prstGeom prst="rect">
            <a:avLst/>
          </a:prstGeom>
          <a:noFill/>
          <a:ln>
            <a:noFill/>
          </a:ln>
        </p:spPr>
        <p:txBody>
          <a:bodyPr lIns="0" rIns="0" tIns="0" bIns="0" anchor="ctr"/>
          <a:p>
            <a:pPr algn="r">
              <a:lnSpc>
                <a:spcPct val="100000"/>
              </a:lnSpc>
            </a:pPr>
            <a:fld id="{2B882CBD-F5BF-4EB9-AF1A-A14472D6D154}" type="slidenum">
              <a:rPr b="0" lang="en-AU" sz="1050" spc="-1" strike="noStrike">
                <a:solidFill>
                  <a:srgbClr val="8b8b8b"/>
                </a:solidFill>
                <a:latin typeface="Arial"/>
              </a:rPr>
              <a:t>&lt;number&gt;</a:t>
            </a:fld>
            <a:endParaRPr b="0" lang="en-AU" sz="1050" spc="-1" strike="noStrike">
              <a:latin typeface="Times New Roman"/>
            </a:endParaRPr>
          </a:p>
        </p:txBody>
      </p:sp>
      <p:sp>
        <p:nvSpPr>
          <p:cNvPr id="268" name="TextShape 4"/>
          <p:cNvSpPr txBox="1"/>
          <p:nvPr/>
        </p:nvSpPr>
        <p:spPr>
          <a:xfrm>
            <a:off x="72504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Theory</a:t>
            </a:r>
            <a:endParaRPr b="0" lang="en-US" sz="1800" spc="-1" strike="noStrike">
              <a:solidFill>
                <a:srgbClr val="000000"/>
              </a:solidFill>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6" descr=""/>
          <p:cNvPicPr/>
          <p:nvPr/>
        </p:nvPicPr>
        <p:blipFill>
          <a:blip r:embed="rId1"/>
          <a:stretch/>
        </p:blipFill>
        <p:spPr>
          <a:xfrm>
            <a:off x="515160" y="1407600"/>
            <a:ext cx="4933080" cy="4662720"/>
          </a:xfrm>
          <a:prstGeom prst="rect">
            <a:avLst/>
          </a:prstGeom>
          <a:ln>
            <a:noFill/>
          </a:ln>
        </p:spPr>
      </p:pic>
      <p:sp>
        <p:nvSpPr>
          <p:cNvPr id="270" name="TextShape 1"/>
          <p:cNvSpPr txBox="1"/>
          <p:nvPr/>
        </p:nvSpPr>
        <p:spPr>
          <a:xfrm>
            <a:off x="5767920" y="1712520"/>
            <a:ext cx="5728680" cy="4524120"/>
          </a:xfrm>
          <a:prstGeom prst="rect">
            <a:avLst/>
          </a:prstGeom>
          <a:noFill/>
          <a:ln>
            <a:noFill/>
          </a:ln>
        </p:spPr>
        <p:txBody>
          <a:bodyPr lIns="0" rIns="0" tIns="0" bIns="0">
            <a:normAutofit/>
          </a:bodyPr>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Light source emits light at two specific wavelengths (760 and 850 nm at Macquarie University)</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Photons bounce off in all directions and some photons make it back to the detector</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The two wavelengths are absorbed differently depending on the concentration of oxy- and deoxy-haemoglobin</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Can estimate the concentration of oxy- and deoxy-haemoglobin between source and detector</a:t>
            </a:r>
            <a:endParaRPr b="0" lang="en-US" sz="1800" spc="-1" strike="noStrike">
              <a:solidFill>
                <a:srgbClr val="000000"/>
              </a:solidFill>
              <a:latin typeface="Arial"/>
            </a:endParaRPr>
          </a:p>
        </p:txBody>
      </p:sp>
      <p:sp>
        <p:nvSpPr>
          <p:cNvPr id="271" name="TextShape 2"/>
          <p:cNvSpPr txBox="1"/>
          <p:nvPr/>
        </p:nvSpPr>
        <p:spPr>
          <a:xfrm>
            <a:off x="72504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Near-Infrared Spectroscopy</a:t>
            </a:r>
            <a:endParaRPr b="0" lang="en-US" sz="3200" spc="-1" strike="noStrike">
              <a:solidFill>
                <a:srgbClr val="000000"/>
              </a:solidFill>
              <a:latin typeface="Arial"/>
            </a:endParaRPr>
          </a:p>
        </p:txBody>
      </p:sp>
      <p:sp>
        <p:nvSpPr>
          <p:cNvPr id="272" name="TextShape 3"/>
          <p:cNvSpPr txBox="1"/>
          <p:nvPr/>
        </p:nvSpPr>
        <p:spPr>
          <a:xfrm>
            <a:off x="8737560" y="6381360"/>
            <a:ext cx="2758680" cy="364680"/>
          </a:xfrm>
          <a:prstGeom prst="rect">
            <a:avLst/>
          </a:prstGeom>
          <a:noFill/>
          <a:ln>
            <a:noFill/>
          </a:ln>
        </p:spPr>
        <p:txBody>
          <a:bodyPr lIns="0" rIns="0" tIns="0" bIns="0" anchor="ctr"/>
          <a:p>
            <a:pPr algn="r">
              <a:lnSpc>
                <a:spcPct val="100000"/>
              </a:lnSpc>
            </a:pPr>
            <a:fld id="{FD250BDF-AD62-45F8-B6F1-E45D68233D5A}" type="slidenum">
              <a:rPr b="0" lang="en-AU" sz="1050" spc="-1" strike="noStrike">
                <a:solidFill>
                  <a:srgbClr val="8b8b8b"/>
                </a:solidFill>
                <a:latin typeface="Arial"/>
              </a:rPr>
              <a:t>&lt;number&gt;</a:t>
            </a:fld>
            <a:endParaRPr b="0" lang="en-AU" sz="1050" spc="-1" strike="noStrike">
              <a:latin typeface="Times New Roman"/>
            </a:endParaRPr>
          </a:p>
        </p:txBody>
      </p:sp>
      <p:sp>
        <p:nvSpPr>
          <p:cNvPr id="273" name="TextShape 4"/>
          <p:cNvSpPr txBox="1"/>
          <p:nvPr/>
        </p:nvSpPr>
        <p:spPr>
          <a:xfrm>
            <a:off x="72504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Theory</a:t>
            </a:r>
            <a:endParaRPr b="0" lang="en-US" sz="1800" spc="-1" strike="noStrike">
              <a:solidFill>
                <a:srgbClr val="000000"/>
              </a:solidFill>
              <a:latin typeface="Arial"/>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Picture 3" descr=""/>
          <p:cNvPicPr/>
          <p:nvPr/>
        </p:nvPicPr>
        <p:blipFill>
          <a:blip r:embed="rId1"/>
          <a:srcRect l="21974" t="0" r="0" b="0"/>
          <a:stretch/>
        </p:blipFill>
        <p:spPr>
          <a:xfrm>
            <a:off x="6783120" y="1464120"/>
            <a:ext cx="5545800" cy="4748040"/>
          </a:xfrm>
          <a:prstGeom prst="rect">
            <a:avLst/>
          </a:prstGeom>
          <a:ln>
            <a:noFill/>
          </a:ln>
        </p:spPr>
      </p:pic>
      <p:sp>
        <p:nvSpPr>
          <p:cNvPr id="137" name="TextShape 1"/>
          <p:cNvSpPr txBox="1"/>
          <p:nvPr/>
        </p:nvSpPr>
        <p:spPr>
          <a:xfrm>
            <a:off x="72504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Functional Near-Infrared Spectroscopy</a:t>
            </a:r>
            <a:endParaRPr b="0" lang="en-US" sz="3200" spc="-1" strike="noStrike">
              <a:solidFill>
                <a:srgbClr val="000000"/>
              </a:solidFill>
              <a:latin typeface="Arial"/>
            </a:endParaRPr>
          </a:p>
        </p:txBody>
      </p:sp>
      <p:sp>
        <p:nvSpPr>
          <p:cNvPr id="138" name="TextShape 2"/>
          <p:cNvSpPr txBox="1"/>
          <p:nvPr/>
        </p:nvSpPr>
        <p:spPr>
          <a:xfrm>
            <a:off x="8737560" y="6381360"/>
            <a:ext cx="2758680" cy="364680"/>
          </a:xfrm>
          <a:prstGeom prst="rect">
            <a:avLst/>
          </a:prstGeom>
          <a:noFill/>
          <a:ln>
            <a:noFill/>
          </a:ln>
        </p:spPr>
        <p:txBody>
          <a:bodyPr lIns="0" rIns="0" tIns="0" bIns="0" anchor="ctr"/>
          <a:p>
            <a:pPr algn="r">
              <a:lnSpc>
                <a:spcPct val="100000"/>
              </a:lnSpc>
            </a:pPr>
            <a:fld id="{ECCBAFCE-03A9-40FC-B89C-21D783C9AD1E}" type="slidenum">
              <a:rPr b="0" lang="en-AU" sz="1050" spc="-1" strike="noStrike">
                <a:solidFill>
                  <a:srgbClr val="8b8b8b"/>
                </a:solidFill>
                <a:latin typeface="Arial"/>
              </a:rPr>
              <a:t>&lt;number&gt;</a:t>
            </a:fld>
            <a:endParaRPr b="0" lang="en-AU" sz="1050" spc="-1" strike="noStrike">
              <a:latin typeface="Times New Roman"/>
            </a:endParaRPr>
          </a:p>
        </p:txBody>
      </p:sp>
      <p:sp>
        <p:nvSpPr>
          <p:cNvPr id="139" name="TextShape 3"/>
          <p:cNvSpPr txBox="1"/>
          <p:nvPr/>
        </p:nvSpPr>
        <p:spPr>
          <a:xfrm>
            <a:off x="72504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Introduction</a:t>
            </a:r>
            <a:endParaRPr b="0" lang="en-US" sz="1800" spc="-1" strike="noStrike">
              <a:solidFill>
                <a:srgbClr val="000000"/>
              </a:solidFill>
              <a:latin typeface="Arial"/>
            </a:endParaRPr>
          </a:p>
        </p:txBody>
      </p:sp>
      <p:sp>
        <p:nvSpPr>
          <p:cNvPr id="140" name="TextShape 4"/>
          <p:cNvSpPr txBox="1"/>
          <p:nvPr/>
        </p:nvSpPr>
        <p:spPr>
          <a:xfrm>
            <a:off x="720000" y="1620000"/>
            <a:ext cx="6000480" cy="4524120"/>
          </a:xfrm>
          <a:prstGeom prst="rect">
            <a:avLst/>
          </a:prstGeom>
          <a:noFill/>
          <a:ln>
            <a:noFill/>
          </a:ln>
        </p:spPr>
        <p:txBody>
          <a:bodyPr lIns="0" rIns="0" tIns="0" bIns="0">
            <a:normAutofit/>
          </a:bodyPr>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Functional Near-Infrared Spectroscopy (fNIRS) is a neuroimaging technique for measuring brain activity.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Uses light which has several benefits:</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safe for use in all populations,</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not affected by cochlear implant artifacts.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Measures the change in concentration of haemoglobin in blood:</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a proxy measure of total local neural activity.</a:t>
            </a:r>
            <a:endParaRPr b="0" lang="en-US" sz="1800" spc="-1" strike="noStrike">
              <a:solidFill>
                <a:srgbClr val="000000"/>
              </a:solidFill>
              <a:latin typeface="Arial"/>
            </a:endParaRPr>
          </a:p>
          <a:p>
            <a:endParaRPr b="0" lang="en-US" sz="1800" spc="-1" strike="noStrike">
              <a:solidFill>
                <a:srgbClr val="000000"/>
              </a:solidFill>
              <a:latin typeface="Arial"/>
            </a:endParaRPr>
          </a:p>
        </p:txBody>
      </p:sp>
      <p:sp>
        <p:nvSpPr>
          <p:cNvPr id="141" name="CustomShape 5"/>
          <p:cNvSpPr/>
          <p:nvPr/>
        </p:nvSpPr>
        <p:spPr>
          <a:xfrm>
            <a:off x="7974000" y="6446880"/>
            <a:ext cx="3249360" cy="243360"/>
          </a:xfrm>
          <a:prstGeom prst="rect">
            <a:avLst/>
          </a:prstGeom>
          <a:noFill/>
          <a:ln>
            <a:noFill/>
          </a:ln>
        </p:spPr>
        <p:style>
          <a:lnRef idx="0"/>
          <a:fillRef idx="0"/>
          <a:effectRef idx="0"/>
          <a:fontRef idx="minor"/>
        </p:style>
        <p:txBody>
          <a:bodyPr lIns="0" rIns="0" tIns="0" bIns="0" anchor="ctr"/>
          <a:p>
            <a:pPr algn="r">
              <a:lnSpc>
                <a:spcPct val="100000"/>
              </a:lnSpc>
            </a:pPr>
            <a:r>
              <a:rPr b="0" lang="en-AU" sz="1050" spc="-1" strike="noStrike">
                <a:solidFill>
                  <a:srgbClr val="8b8b8b"/>
                </a:solidFill>
                <a:latin typeface="Arial"/>
              </a:rPr>
              <a:t>NIRX Website</a:t>
            </a:r>
            <a:endParaRPr b="0" lang="en-AU" sz="105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6164640" y="2075040"/>
            <a:ext cx="5331960" cy="4161600"/>
          </a:xfrm>
          <a:prstGeom prst="rect">
            <a:avLst/>
          </a:prstGeom>
          <a:noFill/>
          <a:ln>
            <a:noFill/>
          </a:ln>
        </p:spPr>
        <p:txBody>
          <a:bodyPr lIns="0" rIns="0" tIns="0" bIns="0"/>
          <a:p>
            <a:pPr algn="ctr">
              <a:lnSpc>
                <a:spcPct val="100000"/>
              </a:lnSpc>
              <a:spcBef>
                <a:spcPts val="360"/>
              </a:spcBef>
            </a:pP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Neural activation</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Metabolic demand</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Increased blood flow </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Increase in oxy-haemoglobin</a:t>
            </a:r>
            <a:endParaRPr b="0" lang="en-US" sz="1800" spc="-1" strike="noStrike">
              <a:solidFill>
                <a:srgbClr val="000000"/>
              </a:solidFill>
              <a:latin typeface="Arial"/>
            </a:endParaRPr>
          </a:p>
          <a:p>
            <a:pPr algn="ctr">
              <a:lnSpc>
                <a:spcPct val="100000"/>
              </a:lnSpc>
              <a:spcBef>
                <a:spcPts val="360"/>
              </a:spcBef>
            </a:pPr>
            <a:r>
              <a:rPr b="0" lang="en-US" sz="1800" spc="-1" strike="noStrike">
                <a:solidFill>
                  <a:srgbClr val="000000"/>
                </a:solidFill>
                <a:latin typeface="Arial"/>
              </a:rPr>
              <a:t>&amp; wash out of deoxy-haemoglobin</a:t>
            </a:r>
            <a:endParaRPr b="0" lang="en-US" sz="1800" spc="-1" strike="noStrike">
              <a:solidFill>
                <a:srgbClr val="000000"/>
              </a:solidFill>
              <a:latin typeface="Arial"/>
            </a:endParaRPr>
          </a:p>
        </p:txBody>
      </p:sp>
      <p:sp>
        <p:nvSpPr>
          <p:cNvPr id="275" name="TextShape 2"/>
          <p:cNvSpPr txBox="1"/>
          <p:nvPr/>
        </p:nvSpPr>
        <p:spPr>
          <a:xfrm>
            <a:off x="72504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Near-Infrared Spectroscopy</a:t>
            </a:r>
            <a:endParaRPr b="0" lang="en-US" sz="3200" spc="-1" strike="noStrike">
              <a:solidFill>
                <a:srgbClr val="000000"/>
              </a:solidFill>
              <a:latin typeface="Arial"/>
            </a:endParaRPr>
          </a:p>
        </p:txBody>
      </p:sp>
      <p:sp>
        <p:nvSpPr>
          <p:cNvPr id="276" name="TextShape 3"/>
          <p:cNvSpPr txBox="1"/>
          <p:nvPr/>
        </p:nvSpPr>
        <p:spPr>
          <a:xfrm>
            <a:off x="8737560" y="6381360"/>
            <a:ext cx="2758680" cy="364680"/>
          </a:xfrm>
          <a:prstGeom prst="rect">
            <a:avLst/>
          </a:prstGeom>
          <a:noFill/>
          <a:ln>
            <a:noFill/>
          </a:ln>
        </p:spPr>
        <p:txBody>
          <a:bodyPr lIns="0" rIns="0" tIns="0" bIns="0" anchor="ctr"/>
          <a:p>
            <a:pPr algn="r">
              <a:lnSpc>
                <a:spcPct val="100000"/>
              </a:lnSpc>
            </a:pPr>
            <a:fld id="{B4672547-B248-40D7-AFF5-C924561F7A42}" type="slidenum">
              <a:rPr b="0" lang="en-AU" sz="1050" spc="-1" strike="noStrike">
                <a:solidFill>
                  <a:srgbClr val="8b8b8b"/>
                </a:solidFill>
                <a:latin typeface="Arial"/>
              </a:rPr>
              <a:t>&lt;number&gt;</a:t>
            </a:fld>
            <a:endParaRPr b="0" lang="en-AU" sz="1050" spc="-1" strike="noStrike">
              <a:latin typeface="Times New Roman"/>
            </a:endParaRPr>
          </a:p>
        </p:txBody>
      </p:sp>
      <p:sp>
        <p:nvSpPr>
          <p:cNvPr id="277" name="TextShape 4"/>
          <p:cNvSpPr txBox="1"/>
          <p:nvPr/>
        </p:nvSpPr>
        <p:spPr>
          <a:xfrm>
            <a:off x="72504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Theory</a:t>
            </a:r>
            <a:endParaRPr b="0" lang="en-US" sz="1800" spc="-1" strike="noStrike">
              <a:solidFill>
                <a:srgbClr val="000000"/>
              </a:solidFill>
              <a:latin typeface="Arial"/>
            </a:endParaRPr>
          </a:p>
        </p:txBody>
      </p:sp>
      <p:pic>
        <p:nvPicPr>
          <p:cNvPr id="278" name="Picture 9" descr=""/>
          <p:cNvPicPr/>
          <p:nvPr/>
        </p:nvPicPr>
        <p:blipFill>
          <a:blip r:embed="rId1"/>
          <a:stretch/>
        </p:blipFill>
        <p:spPr>
          <a:xfrm>
            <a:off x="404280" y="1646280"/>
            <a:ext cx="5368680" cy="4656960"/>
          </a:xfrm>
          <a:prstGeom prst="rect">
            <a:avLst/>
          </a:prstGeom>
          <a:ln>
            <a:noFill/>
          </a:ln>
        </p:spPr>
      </p:pic>
      <p:pic>
        <p:nvPicPr>
          <p:cNvPr id="279" name="Picture 10" descr=""/>
          <p:cNvPicPr/>
          <p:nvPr/>
        </p:nvPicPr>
        <p:blipFill>
          <a:blip r:embed="rId2"/>
          <a:stretch/>
        </p:blipFill>
        <p:spPr>
          <a:xfrm>
            <a:off x="404280" y="1852920"/>
            <a:ext cx="5798520" cy="4348800"/>
          </a:xfrm>
          <a:prstGeom prst="rect">
            <a:avLst/>
          </a:prstGeom>
          <a:ln>
            <a:noFill/>
          </a:ln>
        </p:spPr>
      </p:pic>
      <p:sp>
        <p:nvSpPr>
          <p:cNvPr id="280" name="CustomShape 5"/>
          <p:cNvSpPr/>
          <p:nvPr/>
        </p:nvSpPr>
        <p:spPr>
          <a:xfrm>
            <a:off x="9952920" y="3745440"/>
            <a:ext cx="234000" cy="234000"/>
          </a:xfrm>
          <a:prstGeom prst="rect">
            <a:avLst/>
          </a:prstGeom>
          <a:solidFill>
            <a:srgbClr val="00b050"/>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1" name="CustomShape 6"/>
          <p:cNvSpPr/>
          <p:nvPr/>
        </p:nvSpPr>
        <p:spPr>
          <a:xfrm>
            <a:off x="10410120" y="4402080"/>
            <a:ext cx="234000" cy="234000"/>
          </a:xfrm>
          <a:prstGeom prst="rect">
            <a:avLst/>
          </a:prstGeom>
          <a:solidFill>
            <a:srgbClr val="c00000"/>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2" name="CustomShape 7"/>
          <p:cNvSpPr/>
          <p:nvPr/>
        </p:nvSpPr>
        <p:spPr>
          <a:xfrm>
            <a:off x="10562400" y="4706640"/>
            <a:ext cx="234000" cy="234000"/>
          </a:xfrm>
          <a:prstGeom prst="rect">
            <a:avLst/>
          </a:prstGeom>
          <a:solidFill>
            <a:srgbClr val="0070c0"/>
          </a:solidFill>
          <a:ln>
            <a:solidFill>
              <a:schemeClr val="bg1"/>
            </a:solidFill>
            <a:round/>
          </a:ln>
        </p:spPr>
        <p:style>
          <a:lnRef idx="2">
            <a:schemeClr val="accent1">
              <a:shade val="50000"/>
            </a:schemeClr>
          </a:lnRef>
          <a:fillRef idx="1">
            <a:schemeClr val="accent1"/>
          </a:fillRef>
          <a:effectRef idx="0">
            <a:schemeClr val="accent1"/>
          </a:effectRef>
          <a:fontRef idx="minor"/>
        </p:style>
      </p:sp>
    </p:spTree>
  </p:cSld>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Near-Infrared Spectroscopy</a:t>
            </a:r>
            <a:endParaRPr b="0" lang="en-US" sz="3200" spc="-1" strike="noStrike">
              <a:solidFill>
                <a:srgbClr val="000000"/>
              </a:solidFill>
              <a:latin typeface="Arial"/>
            </a:endParaRPr>
          </a:p>
        </p:txBody>
      </p:sp>
      <p:sp>
        <p:nvSpPr>
          <p:cNvPr id="284" name="TextShape 2"/>
          <p:cNvSpPr txBox="1"/>
          <p:nvPr/>
        </p:nvSpPr>
        <p:spPr>
          <a:xfrm>
            <a:off x="8737560" y="6381360"/>
            <a:ext cx="2758680" cy="364680"/>
          </a:xfrm>
          <a:prstGeom prst="rect">
            <a:avLst/>
          </a:prstGeom>
          <a:noFill/>
          <a:ln>
            <a:noFill/>
          </a:ln>
        </p:spPr>
        <p:txBody>
          <a:bodyPr lIns="0" rIns="0" tIns="0" bIns="0" anchor="ctr"/>
          <a:p>
            <a:pPr algn="r">
              <a:lnSpc>
                <a:spcPct val="100000"/>
              </a:lnSpc>
            </a:pPr>
            <a:fld id="{0761F8E8-B566-47C9-88E3-41A93C1312B1}" type="slidenum">
              <a:rPr b="0" lang="en-AU" sz="1050" spc="-1" strike="noStrike">
                <a:solidFill>
                  <a:srgbClr val="8b8b8b"/>
                </a:solidFill>
                <a:latin typeface="Arial"/>
              </a:rPr>
              <a:t>&lt;number&gt;</a:t>
            </a:fld>
            <a:endParaRPr b="0" lang="en-AU" sz="1050" spc="-1" strike="noStrike">
              <a:latin typeface="Times New Roman"/>
            </a:endParaRPr>
          </a:p>
        </p:txBody>
      </p:sp>
      <p:sp>
        <p:nvSpPr>
          <p:cNvPr id="285" name="TextShape 3"/>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Advanced techniques</a:t>
            </a:r>
            <a:endParaRPr b="0" lang="en-US" sz="1800" spc="-1" strike="noStrike">
              <a:solidFill>
                <a:srgbClr val="000000"/>
              </a:solidFill>
              <a:latin typeface="Arial"/>
            </a:endParaRPr>
          </a:p>
        </p:txBody>
      </p:sp>
      <p:pic>
        <p:nvPicPr>
          <p:cNvPr id="286" name="Picture 7" descr=""/>
          <p:cNvPicPr/>
          <p:nvPr/>
        </p:nvPicPr>
        <p:blipFill>
          <a:blip r:embed="rId1"/>
          <a:stretch/>
        </p:blipFill>
        <p:spPr>
          <a:xfrm>
            <a:off x="662400" y="1712520"/>
            <a:ext cx="4735440" cy="4505760"/>
          </a:xfrm>
          <a:prstGeom prst="rect">
            <a:avLst/>
          </a:prstGeom>
          <a:ln>
            <a:noFill/>
          </a:ln>
        </p:spPr>
      </p:pic>
      <p:sp>
        <p:nvSpPr>
          <p:cNvPr id="287" name="TextShape 4"/>
          <p:cNvSpPr txBox="1"/>
          <p:nvPr/>
        </p:nvSpPr>
        <p:spPr>
          <a:xfrm>
            <a:off x="6008040" y="1712520"/>
            <a:ext cx="5488200" cy="4524120"/>
          </a:xfrm>
          <a:prstGeom prst="rect">
            <a:avLst/>
          </a:prstGeom>
          <a:noFill/>
          <a:ln>
            <a:noFill/>
          </a:ln>
        </p:spPr>
        <p:txBody>
          <a:bodyPr lIns="0" rIns="0" tIns="0" bIns="0">
            <a:normAutofit/>
          </a:bodyPr>
          <a:p>
            <a:pPr>
              <a:lnSpc>
                <a:spcPct val="100000"/>
              </a:lnSpc>
              <a:spcBef>
                <a:spcPts val="360"/>
              </a:spcBef>
            </a:pPr>
            <a:r>
              <a:rPr b="1" lang="en-US" sz="1800" spc="-1" strike="noStrike">
                <a:solidFill>
                  <a:srgbClr val="000000"/>
                </a:solidFill>
                <a:latin typeface="Arial"/>
              </a:rPr>
              <a:t>Short channel recordings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The depth of probed tissue is related to spacing between light source and detector</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A short channel can measure contributions to the signal from superficial layers</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Remove short channel information from long channel to leave only information from target depth</a:t>
            </a:r>
            <a:endParaRPr b="0" lang="en-US" sz="1800" spc="-1" strike="noStrike">
              <a:solidFill>
                <a:srgbClr val="000000"/>
              </a:solidFill>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Near-Infrared Spectroscopy</a:t>
            </a:r>
            <a:endParaRPr b="0" lang="en-US" sz="3200" spc="-1" strike="noStrike">
              <a:solidFill>
                <a:srgbClr val="000000"/>
              </a:solidFill>
              <a:latin typeface="Arial"/>
            </a:endParaRPr>
          </a:p>
        </p:txBody>
      </p:sp>
      <p:sp>
        <p:nvSpPr>
          <p:cNvPr id="289" name="TextShape 2"/>
          <p:cNvSpPr txBox="1"/>
          <p:nvPr/>
        </p:nvSpPr>
        <p:spPr>
          <a:xfrm>
            <a:off x="8737560" y="6381360"/>
            <a:ext cx="2758680" cy="364680"/>
          </a:xfrm>
          <a:prstGeom prst="rect">
            <a:avLst/>
          </a:prstGeom>
          <a:noFill/>
          <a:ln>
            <a:noFill/>
          </a:ln>
        </p:spPr>
        <p:txBody>
          <a:bodyPr lIns="0" rIns="0" tIns="0" bIns="0" anchor="ctr"/>
          <a:p>
            <a:pPr algn="r">
              <a:lnSpc>
                <a:spcPct val="100000"/>
              </a:lnSpc>
            </a:pPr>
            <a:fld id="{AEC41614-4102-4A3E-B968-4C635487D558}" type="slidenum">
              <a:rPr b="0" lang="en-AU" sz="1050" spc="-1" strike="noStrike">
                <a:solidFill>
                  <a:srgbClr val="8b8b8b"/>
                </a:solidFill>
                <a:latin typeface="Arial"/>
              </a:rPr>
              <a:t>&lt;number&gt;</a:t>
            </a:fld>
            <a:endParaRPr b="0" lang="en-AU" sz="1050" spc="-1" strike="noStrike">
              <a:latin typeface="Times New Roman"/>
            </a:endParaRPr>
          </a:p>
        </p:txBody>
      </p:sp>
      <p:sp>
        <p:nvSpPr>
          <p:cNvPr id="290" name="TextShape 3"/>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Advanced techniques</a:t>
            </a:r>
            <a:endParaRPr b="0" lang="en-US" sz="1800" spc="-1" strike="noStrike">
              <a:solidFill>
                <a:srgbClr val="000000"/>
              </a:solidFill>
              <a:latin typeface="Arial"/>
            </a:endParaRPr>
          </a:p>
        </p:txBody>
      </p:sp>
      <p:sp>
        <p:nvSpPr>
          <p:cNvPr id="291" name="TextShape 4"/>
          <p:cNvSpPr txBox="1"/>
          <p:nvPr/>
        </p:nvSpPr>
        <p:spPr>
          <a:xfrm>
            <a:off x="6008040" y="1712520"/>
            <a:ext cx="5488200" cy="4524120"/>
          </a:xfrm>
          <a:prstGeom prst="rect">
            <a:avLst/>
          </a:prstGeom>
          <a:noFill/>
          <a:ln>
            <a:noFill/>
          </a:ln>
        </p:spPr>
        <p:txBody>
          <a:bodyPr lIns="0" rIns="0" tIns="0" bIns="0">
            <a:normAutofit/>
          </a:bodyPr>
          <a:p>
            <a:pPr>
              <a:lnSpc>
                <a:spcPct val="100000"/>
              </a:lnSpc>
              <a:spcBef>
                <a:spcPts val="360"/>
              </a:spcBef>
            </a:pPr>
            <a:r>
              <a:rPr b="1" lang="en-US" sz="1800" spc="-1" strike="noStrike">
                <a:solidFill>
                  <a:srgbClr val="000000"/>
                </a:solidFill>
                <a:latin typeface="Arial"/>
              </a:rPr>
              <a:t>Multi depth analysis – towards tomography</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Modify spacing of source detectors to probe different depths</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Challenging as the number of photons returning to detector decreases exponentially with depth</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With many sensors (24x2 at Macquarie Uni) you can probe multiple locations and depths</a:t>
            </a:r>
            <a:endParaRPr b="0" lang="en-US" sz="1800" spc="-1" strike="noStrike">
              <a:solidFill>
                <a:srgbClr val="000000"/>
              </a:solidFill>
              <a:latin typeface="Arial"/>
            </a:endParaRPr>
          </a:p>
        </p:txBody>
      </p:sp>
      <p:pic>
        <p:nvPicPr>
          <p:cNvPr id="292" name="Picture 3" descr=""/>
          <p:cNvPicPr/>
          <p:nvPr/>
        </p:nvPicPr>
        <p:blipFill>
          <a:blip r:embed="rId1"/>
          <a:stretch/>
        </p:blipFill>
        <p:spPr>
          <a:xfrm>
            <a:off x="930960" y="1623600"/>
            <a:ext cx="2404080" cy="4701600"/>
          </a:xfrm>
          <a:prstGeom prst="rect">
            <a:avLst/>
          </a:prstGeom>
          <a:ln>
            <a:noFill/>
          </a:ln>
        </p:spPr>
      </p:pic>
      <p:pic>
        <p:nvPicPr>
          <p:cNvPr id="293" name="Picture 6" descr=""/>
          <p:cNvPicPr/>
          <p:nvPr/>
        </p:nvPicPr>
        <p:blipFill>
          <a:blip r:embed="rId2"/>
          <a:stretch/>
        </p:blipFill>
        <p:spPr>
          <a:xfrm>
            <a:off x="772200" y="2054880"/>
            <a:ext cx="2272680" cy="3657600"/>
          </a:xfrm>
          <a:prstGeom prst="rect">
            <a:avLst/>
          </a:prstGeom>
          <a:ln>
            <a:noFill/>
          </a:ln>
        </p:spPr>
      </p:pic>
      <p:pic>
        <p:nvPicPr>
          <p:cNvPr id="294" name="Picture 7" descr=""/>
          <p:cNvPicPr/>
          <p:nvPr/>
        </p:nvPicPr>
        <p:blipFill>
          <a:blip r:embed="rId3"/>
          <a:stretch/>
        </p:blipFill>
        <p:spPr>
          <a:xfrm>
            <a:off x="3165120" y="2106720"/>
            <a:ext cx="2160360" cy="3560400"/>
          </a:xfrm>
          <a:prstGeom prst="rect">
            <a:avLst/>
          </a:prstGeom>
          <a:ln>
            <a:noFill/>
          </a:ln>
        </p:spPr>
      </p:pic>
      <p:sp>
        <p:nvSpPr>
          <p:cNvPr id="295" name="CustomShape 5"/>
          <p:cNvSpPr/>
          <p:nvPr/>
        </p:nvSpPr>
        <p:spPr>
          <a:xfrm rot="10800000">
            <a:off x="1716120" y="4299120"/>
            <a:ext cx="748800" cy="415800"/>
          </a:xfrm>
          <a:prstGeom prst="flowChartOnlineStorage">
            <a:avLst/>
          </a:prstGeom>
          <a:solidFill>
            <a:srgbClr val="3915ab">
              <a:alpha val="33000"/>
            </a:srgbClr>
          </a:solidFill>
          <a:ln>
            <a:round/>
          </a:ln>
        </p:spPr>
        <p:style>
          <a:lnRef idx="2">
            <a:schemeClr val="accent1">
              <a:shade val="50000"/>
            </a:schemeClr>
          </a:lnRef>
          <a:fillRef idx="1">
            <a:schemeClr val="accent1"/>
          </a:fillRef>
          <a:effectRef idx="0">
            <a:schemeClr val="accent1"/>
          </a:effectRef>
          <a:fontRef idx="minor"/>
        </p:style>
      </p:sp>
      <p:sp>
        <p:nvSpPr>
          <p:cNvPr id="296" name="CustomShape 6"/>
          <p:cNvSpPr/>
          <p:nvPr/>
        </p:nvSpPr>
        <p:spPr>
          <a:xfrm rot="10800000">
            <a:off x="4454640" y="4583880"/>
            <a:ext cx="1205640" cy="874800"/>
          </a:xfrm>
          <a:prstGeom prst="flowChartOnlineStorage">
            <a:avLst/>
          </a:prstGeom>
          <a:ln>
            <a:round/>
          </a:ln>
        </p:spPr>
        <p:style>
          <a:lnRef idx="2">
            <a:schemeClr val="accent1">
              <a:shade val="50000"/>
            </a:schemeClr>
          </a:lnRef>
          <a:fillRef idx="1">
            <a:schemeClr val="accent1"/>
          </a:fillRef>
          <a:effectRef idx="0">
            <a:schemeClr val="accent1"/>
          </a:effectRef>
          <a:fontRef idx="minor"/>
        </p:style>
      </p:sp>
    </p:spTree>
  </p:cSld>
  <p:timing>
    <p:tnLst>
      <p:par>
        <p:cTn id="111" dur="indefinite" restart="never" nodeType="tmRoot">
          <p:childTnLst>
            <p:seq>
              <p:cTn id="112" dur="indefinite" nodeType="mainSeq">
                <p:childTnLst>
                  <p:par>
                    <p:cTn id="113" fill="hold">
                      <p:stCondLst>
                        <p:cond delay="indefinite"/>
                      </p:stCondLst>
                      <p:childTnLst>
                        <p:par>
                          <p:cTn id="114" fill="hold">
                            <p:stCondLst>
                              <p:cond delay="0"/>
                            </p:stCondLst>
                            <p:childTnLst>
                              <p:par>
                                <p:cTn id="115" nodeType="clickEffect" fill="hold" presetClass="exit" presetID="1">
                                  <p:stCondLst>
                                    <p:cond delay="0"/>
                                  </p:stCondLst>
                                  <p:childTnLst>
                                    <p:set>
                                      <p:cBhvr>
                                        <p:cTn id="116" dur="1" fill="hold">
                                          <p:stCondLst>
                                            <p:cond delay="0"/>
                                          </p:stCondLst>
                                        </p:cTn>
                                        <p:tgtEl>
                                          <p:spTgt spid="292"/>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294"/>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29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296"/>
                                        </p:tgtEl>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720000" y="1620000"/>
            <a:ext cx="10776240" cy="4524120"/>
          </a:xfrm>
          <a:prstGeom prst="rect">
            <a:avLst/>
          </a:prstGeom>
          <a:noFill/>
          <a:ln>
            <a:noFill/>
          </a:ln>
        </p:spPr>
        <p:txBody>
          <a:bodyPr lIns="0" rIns="0" tIns="0" bIns="0">
            <a:normAutofit/>
          </a:bodyPr>
          <a:p>
            <a:pPr marL="343080" indent="-342720">
              <a:lnSpc>
                <a:spcPct val="100000"/>
              </a:lnSpc>
              <a:spcBef>
                <a:spcPts val="360"/>
              </a:spcBef>
              <a:buClr>
                <a:srgbClr val="000000"/>
              </a:buClr>
              <a:buFont typeface="Arial"/>
              <a:buChar char="•"/>
            </a:pPr>
            <a:r>
              <a:rPr b="1" lang="en-US" sz="1800" spc="-1" strike="noStrike">
                <a:solidFill>
                  <a:srgbClr val="000000"/>
                </a:solidFill>
                <a:latin typeface="Arial"/>
              </a:rPr>
              <a:t>Benefits</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Easy to set up and child friendly</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More accessible than MRI &amp; MEG</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More robust than EEG to movement</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Only probes outer brain</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Can be used at the same time as other methods (EEG)</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u="sng">
                <a:solidFill>
                  <a:srgbClr val="000000"/>
                </a:solidFill>
                <a:uFillTx/>
                <a:latin typeface="Arial"/>
              </a:rPr>
              <a:t>No electrical artifacts from cochlear implants</a:t>
            </a:r>
            <a:endParaRPr b="0" lang="en-US" sz="1800" spc="-1" strike="noStrike">
              <a:solidFill>
                <a:srgbClr val="000000"/>
              </a:solidFill>
              <a:latin typeface="Arial"/>
            </a:endParaRPr>
          </a:p>
          <a:p>
            <a:pPr marL="457200">
              <a:lnSpc>
                <a:spcPct val="100000"/>
              </a:lnSpc>
              <a:spcBef>
                <a:spcPts val="360"/>
              </a:spcBef>
            </a:pPr>
            <a:endParaRPr b="0" lang="en-US" sz="1800" spc="-1" strike="noStrike">
              <a:solidFill>
                <a:srgbClr val="000000"/>
              </a:solidFill>
              <a:latin typeface="Arial"/>
            </a:endParaRPr>
          </a:p>
          <a:p>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1" lang="en-US" sz="1800" spc="-1" strike="noStrike">
                <a:solidFill>
                  <a:srgbClr val="000000"/>
                </a:solidFill>
                <a:latin typeface="Arial"/>
              </a:rPr>
              <a:t>Drawbacks</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Only probes outer brain</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Less temporal resolution than EEG</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Less spatial resolution that MRI</a:t>
            </a:r>
            <a:endParaRPr b="0" lang="en-US" sz="1800" spc="-1" strike="noStrike">
              <a:solidFill>
                <a:srgbClr val="000000"/>
              </a:solidFill>
              <a:latin typeface="Arial"/>
            </a:endParaRPr>
          </a:p>
          <a:p>
            <a:endParaRPr b="0" lang="en-US" sz="1800" spc="-1" strike="noStrike">
              <a:solidFill>
                <a:srgbClr val="000000"/>
              </a:solidFill>
              <a:latin typeface="Arial"/>
            </a:endParaRPr>
          </a:p>
        </p:txBody>
      </p:sp>
      <p:sp>
        <p:nvSpPr>
          <p:cNvPr id="298" name="TextShape 2"/>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Near-Infrared Spectroscopy</a:t>
            </a:r>
            <a:endParaRPr b="0" lang="en-US" sz="3200" spc="-1" strike="noStrike">
              <a:solidFill>
                <a:srgbClr val="000000"/>
              </a:solidFill>
              <a:latin typeface="Arial"/>
            </a:endParaRPr>
          </a:p>
        </p:txBody>
      </p:sp>
      <p:sp>
        <p:nvSpPr>
          <p:cNvPr id="299" name="TextShape 3"/>
          <p:cNvSpPr txBox="1"/>
          <p:nvPr/>
        </p:nvSpPr>
        <p:spPr>
          <a:xfrm>
            <a:off x="8737560" y="6381360"/>
            <a:ext cx="2758680" cy="364680"/>
          </a:xfrm>
          <a:prstGeom prst="rect">
            <a:avLst/>
          </a:prstGeom>
          <a:noFill/>
          <a:ln>
            <a:noFill/>
          </a:ln>
        </p:spPr>
        <p:txBody>
          <a:bodyPr lIns="0" rIns="0" tIns="0" bIns="0" anchor="ctr"/>
          <a:p>
            <a:pPr algn="r">
              <a:lnSpc>
                <a:spcPct val="100000"/>
              </a:lnSpc>
            </a:pPr>
            <a:fld id="{634F81D0-9A0E-4061-823D-583FC7DA2E86}" type="slidenum">
              <a:rPr b="0" lang="en-AU" sz="1050" spc="-1" strike="noStrike">
                <a:solidFill>
                  <a:srgbClr val="8b8b8b"/>
                </a:solidFill>
                <a:latin typeface="Arial"/>
              </a:rPr>
              <a:t>&lt;number&gt;</a:t>
            </a:fld>
            <a:endParaRPr b="0" lang="en-AU" sz="1050" spc="-1" strike="noStrike">
              <a:latin typeface="Times New Roman"/>
            </a:endParaRPr>
          </a:p>
        </p:txBody>
      </p:sp>
      <p:sp>
        <p:nvSpPr>
          <p:cNvPr id="300" name="TextShape 4"/>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Benefits and drawbacks</a:t>
            </a:r>
            <a:endParaRPr b="0" lang="en-US" sz="1800" spc="-1" strike="noStrike">
              <a:solidFill>
                <a:srgbClr val="000000"/>
              </a:solidFill>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Haemoglobin Absorption Spectra</a:t>
            </a:r>
            <a:endParaRPr b="0" lang="en-US" sz="3200" spc="-1" strike="noStrike">
              <a:solidFill>
                <a:srgbClr val="000000"/>
              </a:solidFill>
              <a:latin typeface="Arial"/>
            </a:endParaRPr>
          </a:p>
        </p:txBody>
      </p:sp>
      <p:sp>
        <p:nvSpPr>
          <p:cNvPr id="302" name="TextShape 2"/>
          <p:cNvSpPr txBox="1"/>
          <p:nvPr/>
        </p:nvSpPr>
        <p:spPr>
          <a:xfrm>
            <a:off x="8737560" y="6381360"/>
            <a:ext cx="2758680" cy="364680"/>
          </a:xfrm>
          <a:prstGeom prst="rect">
            <a:avLst/>
          </a:prstGeom>
          <a:noFill/>
          <a:ln>
            <a:noFill/>
          </a:ln>
        </p:spPr>
        <p:txBody>
          <a:bodyPr lIns="0" rIns="0" tIns="0" bIns="0" anchor="ctr"/>
          <a:p>
            <a:pPr algn="r">
              <a:lnSpc>
                <a:spcPct val="100000"/>
              </a:lnSpc>
            </a:pPr>
            <a:fld id="{33F29E81-6085-448D-B1BE-2A71406CD578}" type="slidenum">
              <a:rPr b="0" lang="en-AU" sz="1050" spc="-1" strike="noStrike">
                <a:solidFill>
                  <a:srgbClr val="8b8b8b"/>
                </a:solidFill>
                <a:latin typeface="Arial"/>
              </a:rPr>
              <a:t>&lt;number&gt;</a:t>
            </a:fld>
            <a:endParaRPr b="0" lang="en-AU" sz="1050" spc="-1" strike="noStrike">
              <a:latin typeface="Times New Roman"/>
            </a:endParaRPr>
          </a:p>
        </p:txBody>
      </p:sp>
      <p:sp>
        <p:nvSpPr>
          <p:cNvPr id="303" name="TextShape 3"/>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Determine Concentration from Signals</a:t>
            </a:r>
            <a:endParaRPr b="0" lang="en-US" sz="1800" spc="-1" strike="noStrike">
              <a:solidFill>
                <a:srgbClr val="000000"/>
              </a:solidFill>
              <a:latin typeface="Arial"/>
            </a:endParaRPr>
          </a:p>
        </p:txBody>
      </p:sp>
      <p:pic>
        <p:nvPicPr>
          <p:cNvPr id="304" name="Picture 7" descr=""/>
          <p:cNvPicPr/>
          <p:nvPr/>
        </p:nvPicPr>
        <p:blipFill>
          <a:blip r:embed="rId1"/>
          <a:stretch/>
        </p:blipFill>
        <p:spPr>
          <a:xfrm>
            <a:off x="1975320" y="1643400"/>
            <a:ext cx="7924680" cy="4920120"/>
          </a:xfrm>
          <a:prstGeom prst="rect">
            <a:avLst/>
          </a:prstGeom>
          <a:ln>
            <a:noFill/>
          </a:ln>
        </p:spPr>
      </p:pic>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Picture 11" descr=""/>
          <p:cNvPicPr/>
          <p:nvPr/>
        </p:nvPicPr>
        <p:blipFill>
          <a:blip r:embed="rId1"/>
          <a:stretch/>
        </p:blipFill>
        <p:spPr>
          <a:xfrm>
            <a:off x="6568200" y="1419480"/>
            <a:ext cx="5088960" cy="4414320"/>
          </a:xfrm>
          <a:prstGeom prst="rect">
            <a:avLst/>
          </a:prstGeom>
          <a:ln>
            <a:noFill/>
          </a:ln>
        </p:spPr>
      </p:pic>
      <p:sp>
        <p:nvSpPr>
          <p:cNvPr id="143" name="TextShape 1"/>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Functional Near-Infrared Spectroscopy</a:t>
            </a:r>
            <a:endParaRPr b="0" lang="en-US" sz="3200" spc="-1" strike="noStrike">
              <a:solidFill>
                <a:srgbClr val="000000"/>
              </a:solidFill>
              <a:latin typeface="Arial"/>
            </a:endParaRPr>
          </a:p>
        </p:txBody>
      </p:sp>
      <p:sp>
        <p:nvSpPr>
          <p:cNvPr id="144" name="TextShape 2"/>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145" name="TextShape 3"/>
          <p:cNvSpPr txBox="1"/>
          <p:nvPr/>
        </p:nvSpPr>
        <p:spPr>
          <a:xfrm>
            <a:off x="8737560" y="6381360"/>
            <a:ext cx="2758680" cy="364680"/>
          </a:xfrm>
          <a:prstGeom prst="rect">
            <a:avLst/>
          </a:prstGeom>
          <a:noFill/>
          <a:ln>
            <a:noFill/>
          </a:ln>
        </p:spPr>
        <p:txBody>
          <a:bodyPr lIns="0" rIns="0" tIns="0" bIns="0" anchor="ctr"/>
          <a:p>
            <a:pPr algn="r">
              <a:lnSpc>
                <a:spcPct val="100000"/>
              </a:lnSpc>
            </a:pPr>
            <a:fld id="{9B644E1B-E211-47F2-A095-C20E658388C0}" type="slidenum">
              <a:rPr b="0" lang="en-AU" sz="1050" spc="-1" strike="noStrike">
                <a:solidFill>
                  <a:srgbClr val="8b8b8b"/>
                </a:solidFill>
                <a:latin typeface="Arial"/>
              </a:rPr>
              <a:t>&lt;number&gt;</a:t>
            </a:fld>
            <a:endParaRPr b="0" lang="en-AU" sz="1050" spc="-1" strike="noStrike">
              <a:latin typeface="Times New Roman"/>
            </a:endParaRPr>
          </a:p>
        </p:txBody>
      </p:sp>
      <p:sp>
        <p:nvSpPr>
          <p:cNvPr id="146" name="TextShape 4"/>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Theory - 1</a:t>
            </a:r>
            <a:endParaRPr b="0" lang="en-US" sz="1800" spc="-1" strike="noStrike">
              <a:solidFill>
                <a:srgbClr val="000000"/>
              </a:solidFill>
              <a:latin typeface="Arial"/>
            </a:endParaRPr>
          </a:p>
        </p:txBody>
      </p:sp>
      <p:sp>
        <p:nvSpPr>
          <p:cNvPr id="147" name="CustomShape 5"/>
          <p:cNvSpPr/>
          <p:nvPr/>
        </p:nvSpPr>
        <p:spPr>
          <a:xfrm>
            <a:off x="7974000" y="6446880"/>
            <a:ext cx="3249360" cy="243360"/>
          </a:xfrm>
          <a:prstGeom prst="rect">
            <a:avLst/>
          </a:prstGeom>
          <a:noFill/>
          <a:ln>
            <a:noFill/>
          </a:ln>
        </p:spPr>
        <p:style>
          <a:lnRef idx="0"/>
          <a:fillRef idx="0"/>
          <a:effectRef idx="0"/>
          <a:fontRef idx="minor"/>
        </p:style>
      </p:sp>
      <p:sp>
        <p:nvSpPr>
          <p:cNvPr id="148" name="TextShape 6"/>
          <p:cNvSpPr txBox="1"/>
          <p:nvPr/>
        </p:nvSpPr>
        <p:spPr>
          <a:xfrm>
            <a:off x="720000" y="1620000"/>
            <a:ext cx="6132960" cy="4524120"/>
          </a:xfrm>
          <a:prstGeom prst="rect">
            <a:avLst/>
          </a:prstGeom>
          <a:noFill/>
          <a:ln>
            <a:noFill/>
          </a:ln>
        </p:spPr>
        <p:txBody>
          <a:bodyPr lIns="0" rIns="0" tIns="0" bIns="0">
            <a:normAutofit/>
          </a:bodyPr>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Your brain needs blood in order to function. Blood carries oxygen and glucose to the brain as fuel for your neurons. </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When a region of the brain requires more energy, additional oxygenated blood is pumped to the area.</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As your brain uses up the oxygen, the haemoglobin on your red blood cells goes from being oxygenated to de-oxygenated. </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By measuring the amount of oxygenated and de-oxygenated blood we have a proxy measurement for brain activity.</a:t>
            </a:r>
            <a:endParaRPr b="0" lang="en-US" sz="1800" spc="-1" strike="noStrike">
              <a:solidFill>
                <a:srgbClr val="000000"/>
              </a:solidFill>
              <a:latin typeface="Arial"/>
            </a:endParaRPr>
          </a:p>
        </p:txBody>
      </p:sp>
      <p:grpSp>
        <p:nvGrpSpPr>
          <p:cNvPr id="149" name="Group 7"/>
          <p:cNvGrpSpPr/>
          <p:nvPr/>
        </p:nvGrpSpPr>
        <p:grpSpPr>
          <a:xfrm>
            <a:off x="6430680" y="2027520"/>
            <a:ext cx="5331960" cy="4161600"/>
            <a:chOff x="6430680" y="2027520"/>
            <a:chExt cx="5331960" cy="4161600"/>
          </a:xfrm>
        </p:grpSpPr>
        <p:sp>
          <p:nvSpPr>
            <p:cNvPr id="150" name="CustomShape 8"/>
            <p:cNvSpPr/>
            <p:nvPr/>
          </p:nvSpPr>
          <p:spPr>
            <a:xfrm>
              <a:off x="6430680" y="2027520"/>
              <a:ext cx="5331960" cy="4161600"/>
            </a:xfrm>
            <a:prstGeom prst="rect">
              <a:avLst/>
            </a:prstGeom>
            <a:noFill/>
            <a:ln>
              <a:noFill/>
            </a:ln>
          </p:spPr>
          <p:style>
            <a:lnRef idx="0"/>
            <a:fillRef idx="0"/>
            <a:effectRef idx="0"/>
            <a:fontRef idx="minor"/>
          </p:style>
          <p:txBody>
            <a:bodyPr lIns="0" rIns="0" tIns="0" bIns="0">
              <a:normAutofit/>
            </a:bodyPr>
            <a:p>
              <a:pPr algn="ctr">
                <a:lnSpc>
                  <a:spcPct val="100000"/>
                </a:lnSpc>
                <a:spcBef>
                  <a:spcPts val="360"/>
                </a:spcBef>
              </a:pPr>
              <a:r>
                <a:rPr b="1" lang="en-AU" sz="1800" spc="-1" strike="noStrike">
                  <a:solidFill>
                    <a:srgbClr val="000000"/>
                  </a:solidFill>
                  <a:latin typeface="Arial"/>
                </a:rPr>
                <a:t>Neural activation</a:t>
              </a:r>
              <a:endParaRPr b="0" lang="en-AU" sz="1800" spc="-1" strike="noStrike">
                <a:latin typeface="Arial"/>
              </a:endParaRPr>
            </a:p>
            <a:p>
              <a:pPr algn="ctr">
                <a:lnSpc>
                  <a:spcPct val="100000"/>
                </a:lnSpc>
                <a:spcBef>
                  <a:spcPts val="360"/>
                </a:spcBef>
              </a:pPr>
              <a:r>
                <a:rPr b="1" lang="en-AU" sz="1800" spc="-1" strike="noStrike">
                  <a:solidFill>
                    <a:srgbClr val="000000"/>
                  </a:solidFill>
                  <a:latin typeface="Arial"/>
                </a:rPr>
                <a:t>↓</a:t>
              </a:r>
              <a:endParaRPr b="0" lang="en-AU" sz="1800" spc="-1" strike="noStrike">
                <a:latin typeface="Arial"/>
              </a:endParaRPr>
            </a:p>
            <a:p>
              <a:pPr algn="ctr">
                <a:lnSpc>
                  <a:spcPct val="100000"/>
                </a:lnSpc>
                <a:spcBef>
                  <a:spcPts val="360"/>
                </a:spcBef>
              </a:pPr>
              <a:r>
                <a:rPr b="1" lang="en-AU" sz="1800" spc="-1" strike="noStrike">
                  <a:solidFill>
                    <a:srgbClr val="000000"/>
                  </a:solidFill>
                  <a:latin typeface="Arial"/>
                </a:rPr>
                <a:t>Metabolic demand</a:t>
              </a:r>
              <a:endParaRPr b="0" lang="en-AU" sz="1800" spc="-1" strike="noStrike">
                <a:latin typeface="Arial"/>
              </a:endParaRPr>
            </a:p>
            <a:p>
              <a:pPr algn="ctr">
                <a:lnSpc>
                  <a:spcPct val="100000"/>
                </a:lnSpc>
                <a:spcBef>
                  <a:spcPts val="360"/>
                </a:spcBef>
              </a:pPr>
              <a:r>
                <a:rPr b="1" lang="en-AU" sz="1800" spc="-1" strike="noStrike">
                  <a:solidFill>
                    <a:srgbClr val="000000"/>
                  </a:solidFill>
                  <a:latin typeface="Arial"/>
                </a:rPr>
                <a:t>↓</a:t>
              </a:r>
              <a:endParaRPr b="0" lang="en-AU" sz="1800" spc="-1" strike="noStrike">
                <a:latin typeface="Arial"/>
              </a:endParaRPr>
            </a:p>
            <a:p>
              <a:pPr algn="ctr">
                <a:lnSpc>
                  <a:spcPct val="100000"/>
                </a:lnSpc>
                <a:spcBef>
                  <a:spcPts val="360"/>
                </a:spcBef>
              </a:pPr>
              <a:r>
                <a:rPr b="1" lang="en-AU" sz="1800" spc="-1" strike="noStrike">
                  <a:solidFill>
                    <a:srgbClr val="000000"/>
                  </a:solidFill>
                  <a:latin typeface="Arial"/>
                </a:rPr>
                <a:t>Increased blood flow/</a:t>
              </a:r>
              <a:endParaRPr b="0" lang="en-AU" sz="1800" spc="-1" strike="noStrike">
                <a:latin typeface="Arial"/>
              </a:endParaRPr>
            </a:p>
            <a:p>
              <a:pPr algn="ctr">
                <a:lnSpc>
                  <a:spcPct val="100000"/>
                </a:lnSpc>
                <a:spcBef>
                  <a:spcPts val="360"/>
                </a:spcBef>
              </a:pPr>
              <a:r>
                <a:rPr b="1" lang="en-AU" sz="1800" spc="-1" strike="noStrike">
                  <a:solidFill>
                    <a:srgbClr val="000000"/>
                  </a:solidFill>
                  <a:latin typeface="Arial"/>
                </a:rPr>
                <a:t>  </a:t>
              </a:r>
              <a:r>
                <a:rPr b="1" lang="en-AU" sz="1800" spc="-1" strike="noStrike">
                  <a:solidFill>
                    <a:srgbClr val="000000"/>
                  </a:solidFill>
                  <a:latin typeface="Arial"/>
                </a:rPr>
                <a:t>total haemoglobin </a:t>
              </a:r>
              <a:endParaRPr b="0" lang="en-AU" sz="1800" spc="-1" strike="noStrike">
                <a:latin typeface="Arial"/>
              </a:endParaRPr>
            </a:p>
            <a:p>
              <a:pPr algn="ctr">
                <a:lnSpc>
                  <a:spcPct val="100000"/>
                </a:lnSpc>
                <a:spcBef>
                  <a:spcPts val="360"/>
                </a:spcBef>
              </a:pPr>
              <a:r>
                <a:rPr b="1" lang="en-AU" sz="1800" spc="-1" strike="noStrike">
                  <a:solidFill>
                    <a:srgbClr val="000000"/>
                  </a:solidFill>
                  <a:latin typeface="Arial"/>
                </a:rPr>
                <a:t>↓</a:t>
              </a:r>
              <a:endParaRPr b="0" lang="en-AU" sz="1800" spc="-1" strike="noStrike">
                <a:latin typeface="Arial"/>
              </a:endParaRPr>
            </a:p>
            <a:p>
              <a:pPr algn="ctr">
                <a:lnSpc>
                  <a:spcPct val="100000"/>
                </a:lnSpc>
                <a:spcBef>
                  <a:spcPts val="360"/>
                </a:spcBef>
              </a:pPr>
              <a:r>
                <a:rPr b="1" lang="en-AU" sz="1800" spc="-1" strike="noStrike">
                  <a:solidFill>
                    <a:srgbClr val="000000"/>
                  </a:solidFill>
                  <a:latin typeface="Arial"/>
                </a:rPr>
                <a:t>Increase in oxy-haemoglobin</a:t>
              </a:r>
              <a:endParaRPr b="0" lang="en-AU" sz="1800" spc="-1" strike="noStrike">
                <a:latin typeface="Arial"/>
              </a:endParaRPr>
            </a:p>
            <a:p>
              <a:pPr algn="ctr">
                <a:lnSpc>
                  <a:spcPct val="100000"/>
                </a:lnSpc>
                <a:spcBef>
                  <a:spcPts val="360"/>
                </a:spcBef>
              </a:pPr>
              <a:r>
                <a:rPr b="1" lang="en-AU" sz="1800" spc="-1" strike="noStrike">
                  <a:solidFill>
                    <a:srgbClr val="000000"/>
                  </a:solidFill>
                  <a:latin typeface="Arial"/>
                </a:rPr>
                <a:t>&amp; wash out of deoxy-haemoglobin</a:t>
              </a:r>
              <a:endParaRPr b="0" lang="en-AU" sz="1800" spc="-1" strike="noStrike">
                <a:latin typeface="Arial"/>
              </a:endParaRPr>
            </a:p>
          </p:txBody>
        </p:sp>
        <p:sp>
          <p:nvSpPr>
            <p:cNvPr id="151" name="CustomShape 9"/>
            <p:cNvSpPr/>
            <p:nvPr/>
          </p:nvSpPr>
          <p:spPr>
            <a:xfrm>
              <a:off x="10286280" y="3697920"/>
              <a:ext cx="234000" cy="234000"/>
            </a:xfrm>
            <a:prstGeom prst="rect">
              <a:avLst/>
            </a:prstGeom>
            <a:solidFill>
              <a:srgbClr val="00b050"/>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52" name="CustomShape 10"/>
            <p:cNvSpPr/>
            <p:nvPr/>
          </p:nvSpPr>
          <p:spPr>
            <a:xfrm>
              <a:off x="10749960" y="4354560"/>
              <a:ext cx="234000" cy="234000"/>
            </a:xfrm>
            <a:prstGeom prst="rect">
              <a:avLst/>
            </a:prstGeom>
            <a:solidFill>
              <a:srgbClr val="c00000"/>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53" name="CustomShape 11"/>
            <p:cNvSpPr/>
            <p:nvPr/>
          </p:nvSpPr>
          <p:spPr>
            <a:xfrm>
              <a:off x="11036880" y="4665960"/>
              <a:ext cx="234000" cy="234000"/>
            </a:xfrm>
            <a:prstGeom prst="rect">
              <a:avLst/>
            </a:prstGeom>
            <a:solidFill>
              <a:srgbClr val="0070c0"/>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xit" presetID="1">
                                  <p:stCondLst>
                                    <p:cond delay="0"/>
                                  </p:stCondLst>
                                  <p:childTnLst>
                                    <p:set>
                                      <p:cBhvr>
                                        <p:cTn id="10" dur="1" fill="hold">
                                          <p:stCondLst>
                                            <p:cond delay="0"/>
                                          </p:stCondLst>
                                        </p:cTn>
                                        <p:tgtEl>
                                          <p:spTgt spid="149"/>
                                        </p:tgtEl>
                                        <p:attrNameLst>
                                          <p:attrName>style.visibility</p:attrName>
                                        </p:attrNameLst>
                                      </p:cBhvr>
                                      <p:to>
                                        <p:strVal val="hidden"/>
                                      </p:to>
                                    </p:set>
                                  </p:childTnLst>
                                </p:cTn>
                              </p:par>
                              <p:par>
                                <p:cTn id="11" nodeType="withEffect" fill="hold" presetClass="entr" presetID="1">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720000" y="1620000"/>
            <a:ext cx="6204600" cy="4524120"/>
          </a:xfrm>
          <a:prstGeom prst="rect">
            <a:avLst/>
          </a:prstGeom>
          <a:noFill/>
          <a:ln>
            <a:noFill/>
          </a:ln>
        </p:spPr>
        <p:txBody>
          <a:bodyPr lIns="0" rIns="0" tIns="0" bIns="0"/>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The light source emits light at two specific wavelengths.</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Photons bounce off in all directions and some photons make it back to the detector. Some photons have travelled through the brain, others through the scalp etc.</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The two wavelengths are absorbed differently depending on the concentration of oxy- and deoxy-haemoglobin.</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We can estimate the change in concentration of oxy- and deoxy-haemoglobin between source and detector.</a:t>
            </a:r>
            <a:endParaRPr b="0" lang="en-US" sz="1800" spc="-1" strike="noStrike">
              <a:solidFill>
                <a:srgbClr val="000000"/>
              </a:solidFill>
              <a:latin typeface="Arial"/>
            </a:endParaRPr>
          </a:p>
        </p:txBody>
      </p:sp>
      <p:sp>
        <p:nvSpPr>
          <p:cNvPr id="155" name="TextShape 2"/>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Functional Near-Infrared Spectroscopy</a:t>
            </a:r>
            <a:endParaRPr b="0" lang="en-US" sz="3200" spc="-1" strike="noStrike">
              <a:solidFill>
                <a:srgbClr val="000000"/>
              </a:solidFill>
              <a:latin typeface="Arial"/>
            </a:endParaRPr>
          </a:p>
        </p:txBody>
      </p:sp>
      <p:sp>
        <p:nvSpPr>
          <p:cNvPr id="156" name="TextShape 3"/>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157" name="TextShape 4"/>
          <p:cNvSpPr txBox="1"/>
          <p:nvPr/>
        </p:nvSpPr>
        <p:spPr>
          <a:xfrm>
            <a:off x="8737560" y="6381360"/>
            <a:ext cx="2758680" cy="364680"/>
          </a:xfrm>
          <a:prstGeom prst="rect">
            <a:avLst/>
          </a:prstGeom>
          <a:noFill/>
          <a:ln>
            <a:noFill/>
          </a:ln>
        </p:spPr>
        <p:txBody>
          <a:bodyPr lIns="0" rIns="0" tIns="0" bIns="0" anchor="ctr"/>
          <a:p>
            <a:pPr algn="r">
              <a:lnSpc>
                <a:spcPct val="100000"/>
              </a:lnSpc>
            </a:pPr>
            <a:fld id="{AA6661C9-AEAA-416D-A1DA-E13A24D5809C}" type="slidenum">
              <a:rPr b="0" lang="en-AU" sz="1050" spc="-1" strike="noStrike">
                <a:solidFill>
                  <a:srgbClr val="8b8b8b"/>
                </a:solidFill>
                <a:latin typeface="Arial"/>
              </a:rPr>
              <a:t>&lt;number&gt;</a:t>
            </a:fld>
            <a:endParaRPr b="0" lang="en-AU" sz="1050" spc="-1" strike="noStrike">
              <a:latin typeface="Times New Roman"/>
            </a:endParaRPr>
          </a:p>
        </p:txBody>
      </p:sp>
      <p:sp>
        <p:nvSpPr>
          <p:cNvPr id="158" name="TextShape 5"/>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Theory - 2</a:t>
            </a:r>
            <a:endParaRPr b="0" lang="en-US" sz="1800" spc="-1" strike="noStrike">
              <a:solidFill>
                <a:srgbClr val="000000"/>
              </a:solidFill>
              <a:latin typeface="Arial"/>
            </a:endParaRPr>
          </a:p>
        </p:txBody>
      </p:sp>
      <p:sp>
        <p:nvSpPr>
          <p:cNvPr id="159" name="CustomShape 6"/>
          <p:cNvSpPr/>
          <p:nvPr/>
        </p:nvSpPr>
        <p:spPr>
          <a:xfrm>
            <a:off x="7974000" y="6446880"/>
            <a:ext cx="3249360" cy="243360"/>
          </a:xfrm>
          <a:prstGeom prst="rect">
            <a:avLst/>
          </a:prstGeom>
          <a:noFill/>
          <a:ln>
            <a:noFill/>
          </a:ln>
        </p:spPr>
        <p:style>
          <a:lnRef idx="0"/>
          <a:fillRef idx="0"/>
          <a:effectRef idx="0"/>
          <a:fontRef idx="minor"/>
        </p:style>
        <p:txBody>
          <a:bodyPr lIns="0" rIns="0" tIns="0" bIns="0" anchor="ctr"/>
          <a:p>
            <a:pPr algn="r">
              <a:lnSpc>
                <a:spcPct val="100000"/>
              </a:lnSpc>
            </a:pPr>
            <a:r>
              <a:rPr b="0" lang="en-AU" sz="1050" spc="-1" strike="noStrike">
                <a:solidFill>
                  <a:srgbClr val="8b8b8b"/>
                </a:solidFill>
                <a:latin typeface="Arial"/>
              </a:rPr>
              <a:t>     </a:t>
            </a:r>
            <a:endParaRPr b="0" lang="en-AU" sz="1050" spc="-1" strike="noStrike">
              <a:latin typeface="Arial"/>
            </a:endParaRPr>
          </a:p>
        </p:txBody>
      </p:sp>
      <p:pic>
        <p:nvPicPr>
          <p:cNvPr id="160" name="Picture 10" descr=""/>
          <p:cNvPicPr/>
          <p:nvPr/>
        </p:nvPicPr>
        <p:blipFill>
          <a:blip r:embed="rId1"/>
          <a:srcRect l="0" t="7290" r="0" b="0"/>
          <a:stretch/>
        </p:blipFill>
        <p:spPr>
          <a:xfrm>
            <a:off x="7066440" y="1556640"/>
            <a:ext cx="4933080" cy="432288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Functional Near-Infrared Spectroscopy</a:t>
            </a:r>
            <a:endParaRPr b="0" lang="en-US" sz="3200" spc="-1" strike="noStrike">
              <a:solidFill>
                <a:srgbClr val="000000"/>
              </a:solidFill>
              <a:latin typeface="Arial"/>
            </a:endParaRPr>
          </a:p>
        </p:txBody>
      </p:sp>
      <p:sp>
        <p:nvSpPr>
          <p:cNvPr id="162" name="TextShape 2"/>
          <p:cNvSpPr txBox="1"/>
          <p:nvPr/>
        </p:nvSpPr>
        <p:spPr>
          <a:xfrm>
            <a:off x="8737560" y="6381360"/>
            <a:ext cx="2758680" cy="364680"/>
          </a:xfrm>
          <a:prstGeom prst="rect">
            <a:avLst/>
          </a:prstGeom>
          <a:noFill/>
          <a:ln>
            <a:noFill/>
          </a:ln>
        </p:spPr>
        <p:txBody>
          <a:bodyPr lIns="0" rIns="0" tIns="0" bIns="0" anchor="ctr"/>
          <a:p>
            <a:pPr algn="r">
              <a:lnSpc>
                <a:spcPct val="100000"/>
              </a:lnSpc>
            </a:pPr>
            <a:fld id="{DAD039CA-F7BF-456A-9EA5-E8828398BFD5}" type="slidenum">
              <a:rPr b="0" lang="en-AU" sz="1050" spc="-1" strike="noStrike">
                <a:solidFill>
                  <a:srgbClr val="8b8b8b"/>
                </a:solidFill>
                <a:latin typeface="Arial"/>
              </a:rPr>
              <a:t>&lt;number&gt;</a:t>
            </a:fld>
            <a:endParaRPr b="0" lang="en-AU" sz="1050" spc="-1" strike="noStrike">
              <a:latin typeface="Times New Roman"/>
            </a:endParaRPr>
          </a:p>
        </p:txBody>
      </p:sp>
      <p:sp>
        <p:nvSpPr>
          <p:cNvPr id="163" name="TextShape 3"/>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Challenges</a:t>
            </a:r>
            <a:endParaRPr b="0" lang="en-US" sz="1800" spc="-1" strike="noStrike">
              <a:solidFill>
                <a:srgbClr val="000000"/>
              </a:solidFill>
              <a:latin typeface="Arial"/>
            </a:endParaRPr>
          </a:p>
        </p:txBody>
      </p:sp>
      <p:pic>
        <p:nvPicPr>
          <p:cNvPr id="164" name="Picture 1" descr=""/>
          <p:cNvPicPr/>
          <p:nvPr/>
        </p:nvPicPr>
        <p:blipFill>
          <a:blip r:embed="rId1"/>
          <a:srcRect l="0" t="0" r="54443" b="0"/>
          <a:stretch/>
        </p:blipFill>
        <p:spPr>
          <a:xfrm>
            <a:off x="6804000" y="1456200"/>
            <a:ext cx="5197680" cy="5401440"/>
          </a:xfrm>
          <a:prstGeom prst="rect">
            <a:avLst/>
          </a:prstGeom>
          <a:ln>
            <a:noFill/>
          </a:ln>
        </p:spPr>
      </p:pic>
      <p:pic>
        <p:nvPicPr>
          <p:cNvPr id="165" name="Picture 10" descr=""/>
          <p:cNvPicPr/>
          <p:nvPr/>
        </p:nvPicPr>
        <p:blipFill>
          <a:blip r:embed="rId2"/>
          <a:srcRect l="44396" t="0" r="0" b="0"/>
          <a:stretch/>
        </p:blipFill>
        <p:spPr>
          <a:xfrm>
            <a:off x="6775560" y="1456200"/>
            <a:ext cx="6343920" cy="5401440"/>
          </a:xfrm>
          <a:prstGeom prst="rect">
            <a:avLst/>
          </a:prstGeom>
          <a:ln>
            <a:noFill/>
          </a:ln>
        </p:spPr>
      </p:pic>
      <p:pic>
        <p:nvPicPr>
          <p:cNvPr id="166" name="Picture 8" descr=""/>
          <p:cNvPicPr/>
          <p:nvPr/>
        </p:nvPicPr>
        <p:blipFill>
          <a:blip r:embed="rId3"/>
          <a:srcRect l="0" t="7290" r="0" b="0"/>
          <a:stretch/>
        </p:blipFill>
        <p:spPr>
          <a:xfrm>
            <a:off x="6656040" y="1460520"/>
            <a:ext cx="5430960" cy="4759560"/>
          </a:xfrm>
          <a:prstGeom prst="rect">
            <a:avLst/>
          </a:prstGeom>
          <a:ln>
            <a:noFill/>
          </a:ln>
        </p:spPr>
      </p:pic>
      <p:pic>
        <p:nvPicPr>
          <p:cNvPr id="167" name="Picture 3" descr=""/>
          <p:cNvPicPr/>
          <p:nvPr/>
        </p:nvPicPr>
        <p:blipFill>
          <a:blip r:embed="rId4"/>
          <a:stretch/>
        </p:blipFill>
        <p:spPr>
          <a:xfrm>
            <a:off x="9415440" y="1788480"/>
            <a:ext cx="1809360" cy="1561680"/>
          </a:xfrm>
          <a:prstGeom prst="rect">
            <a:avLst/>
          </a:prstGeom>
          <a:ln>
            <a:noFill/>
          </a:ln>
        </p:spPr>
      </p:pic>
      <p:sp>
        <p:nvSpPr>
          <p:cNvPr id="168" name="CustomShape 4"/>
          <p:cNvSpPr/>
          <p:nvPr/>
        </p:nvSpPr>
        <p:spPr>
          <a:xfrm>
            <a:off x="8527320" y="3021840"/>
            <a:ext cx="936000" cy="489600"/>
          </a:xfrm>
          <a:custGeom>
            <a:avLst/>
            <a:gdLst/>
            <a:ahLst/>
            <a:rect l="l" t="t" r="r" b="b"/>
            <a:pathLst>
              <a:path w="936302" h="489913">
                <a:moveTo>
                  <a:pt x="0" y="0"/>
                </a:moveTo>
                <a:cubicBezTo>
                  <a:pt x="110878" y="200766"/>
                  <a:pt x="221756" y="401533"/>
                  <a:pt x="377806" y="465413"/>
                </a:cubicBezTo>
                <a:cubicBezTo>
                  <a:pt x="533856" y="529293"/>
                  <a:pt x="735079" y="456287"/>
                  <a:pt x="936302" y="383281"/>
                </a:cubicBezTo>
              </a:path>
            </a:pathLst>
          </a:custGeom>
          <a:noFill/>
          <a:ln w="63360">
            <a:solidFill>
              <a:srgbClr val="d1001b"/>
            </a:solidFill>
            <a:round/>
            <a:tailEnd len="med" type="triangle" w="med"/>
          </a:ln>
        </p:spPr>
        <p:style>
          <a:lnRef idx="1">
            <a:schemeClr val="accent3"/>
          </a:lnRef>
          <a:fillRef idx="0">
            <a:schemeClr val="accent3"/>
          </a:fillRef>
          <a:effectRef idx="0">
            <a:schemeClr val="accent3"/>
          </a:effectRef>
          <a:fontRef idx="minor"/>
        </p:style>
      </p:sp>
      <p:sp>
        <p:nvSpPr>
          <p:cNvPr id="169" name="CustomShape 5"/>
          <p:cNvSpPr/>
          <p:nvPr/>
        </p:nvSpPr>
        <p:spPr>
          <a:xfrm>
            <a:off x="720000" y="1620000"/>
            <a:ext cx="6204600" cy="4524120"/>
          </a:xfrm>
          <a:prstGeom prst="rect">
            <a:avLst/>
          </a:prstGeom>
          <a:noFill/>
          <a:ln>
            <a:noFill/>
          </a:ln>
        </p:spPr>
        <p:style>
          <a:lnRef idx="0"/>
          <a:fillRef idx="0"/>
          <a:effectRef idx="0"/>
          <a:fontRef idx="minor"/>
        </p:style>
        <p:txBody>
          <a:bodyPr lIns="0" rIns="0" tIns="0" bIns="0">
            <a:normAutofit/>
          </a:bodyPr>
          <a:p>
            <a:pPr marL="343080" indent="-342720">
              <a:lnSpc>
                <a:spcPct val="100000"/>
              </a:lnSpc>
              <a:spcBef>
                <a:spcPts val="360"/>
              </a:spcBef>
              <a:buClr>
                <a:srgbClr val="000000"/>
              </a:buClr>
              <a:buFont typeface="Arial"/>
              <a:buChar char="•"/>
            </a:pPr>
            <a:r>
              <a:rPr b="0" lang="en-AU" sz="1800" spc="-1" strike="noStrike">
                <a:solidFill>
                  <a:srgbClr val="000000"/>
                </a:solidFill>
                <a:latin typeface="Arial"/>
              </a:rPr>
              <a:t>Systemic changes can contaminate our signals</a:t>
            </a:r>
            <a:endParaRPr b="0" lang="en-AU" sz="1800" spc="-1" strike="noStrike">
              <a:latin typeface="Arial"/>
            </a:endParaRPr>
          </a:p>
          <a:p>
            <a:pPr lvl="1" marL="800280" indent="-342720">
              <a:lnSpc>
                <a:spcPct val="100000"/>
              </a:lnSpc>
              <a:spcBef>
                <a:spcPts val="360"/>
              </a:spcBef>
              <a:buClr>
                <a:srgbClr val="000000"/>
              </a:buClr>
              <a:buFont typeface="Georgia"/>
              <a:buChar char="―"/>
            </a:pPr>
            <a:r>
              <a:rPr b="0" lang="en-AU" sz="1800" spc="-1" strike="noStrike">
                <a:solidFill>
                  <a:srgbClr val="000000"/>
                </a:solidFill>
                <a:latin typeface="Arial"/>
              </a:rPr>
              <a:t>Speaking, mental arithmetic, inner speech, etc can cause hanges breathing rate, heart rate…</a:t>
            </a:r>
            <a:endParaRPr b="0" lang="en-AU" sz="1800" spc="-1" strike="noStrike">
              <a:latin typeface="Arial"/>
            </a:endParaRPr>
          </a:p>
          <a:p>
            <a:pPr>
              <a:lnSpc>
                <a:spcPct val="100000"/>
              </a:lnSpc>
              <a:spcBef>
                <a:spcPts val="360"/>
              </a:spcBef>
            </a:pPr>
            <a:endParaRPr b="0" lang="en-AU" sz="1800" spc="-1" strike="noStrike">
              <a:latin typeface="Arial"/>
            </a:endParaRPr>
          </a:p>
          <a:p>
            <a:pPr marL="343080" indent="-342720">
              <a:lnSpc>
                <a:spcPct val="100000"/>
              </a:lnSpc>
              <a:spcBef>
                <a:spcPts val="360"/>
              </a:spcBef>
              <a:buClr>
                <a:srgbClr val="000000"/>
              </a:buClr>
              <a:buFont typeface="Arial"/>
              <a:buChar char="•"/>
            </a:pPr>
            <a:r>
              <a:rPr b="0" lang="en-AU" sz="1800" spc="-1" strike="noStrike">
                <a:solidFill>
                  <a:srgbClr val="000000"/>
                </a:solidFill>
                <a:latin typeface="Arial"/>
              </a:rPr>
              <a:t>Need to ensure we estimate only neural activity</a:t>
            </a:r>
            <a:endParaRPr b="0" lang="en-AU" sz="1800" spc="-1" strike="noStrike">
              <a:latin typeface="Arial"/>
            </a:endParaRPr>
          </a:p>
          <a:p>
            <a:pPr>
              <a:lnSpc>
                <a:spcPct val="100000"/>
              </a:lnSpc>
              <a:spcBef>
                <a:spcPts val="360"/>
              </a:spcBef>
            </a:pPr>
            <a:endParaRPr b="0" lang="en-AU" sz="1800" spc="-1" strike="noStrike">
              <a:latin typeface="Arial"/>
            </a:endParaRPr>
          </a:p>
          <a:p>
            <a:pPr>
              <a:lnSpc>
                <a:spcPct val="100000"/>
              </a:lnSpc>
              <a:spcBef>
                <a:spcPts val="360"/>
              </a:spcBef>
            </a:pPr>
            <a:endParaRPr b="0" lang="en-AU" sz="1800" spc="-1" strike="noStrike">
              <a:latin typeface="Arial"/>
            </a:endParaRPr>
          </a:p>
          <a:p>
            <a:pPr>
              <a:lnSpc>
                <a:spcPct val="100000"/>
              </a:lnSpc>
              <a:spcBef>
                <a:spcPts val="360"/>
              </a:spcBef>
            </a:pPr>
            <a:r>
              <a:rPr b="1" lang="en-AU" sz="1800" spc="-1" strike="noStrike" u="sng">
                <a:solidFill>
                  <a:srgbClr val="000000"/>
                </a:solidFill>
                <a:uFillTx/>
                <a:latin typeface="Arial"/>
              </a:rPr>
              <a:t>Short channel systemic signal rejection</a:t>
            </a:r>
            <a:endParaRPr b="0" lang="en-AU" sz="1800" spc="-1" strike="noStrike">
              <a:latin typeface="Arial"/>
            </a:endParaRPr>
          </a:p>
          <a:p>
            <a:pPr>
              <a:lnSpc>
                <a:spcPct val="100000"/>
              </a:lnSpc>
              <a:spcBef>
                <a:spcPts val="360"/>
              </a:spcBef>
            </a:pPr>
            <a:endParaRPr b="0" lang="en-AU" sz="1800" spc="-1" strike="noStrike">
              <a:latin typeface="Arial"/>
            </a:endParaRPr>
          </a:p>
          <a:p>
            <a:pPr marL="343080" indent="-342720">
              <a:lnSpc>
                <a:spcPct val="100000"/>
              </a:lnSpc>
              <a:spcBef>
                <a:spcPts val="360"/>
              </a:spcBef>
              <a:buClr>
                <a:srgbClr val="000000"/>
              </a:buClr>
              <a:buFont typeface="Arial"/>
              <a:buChar char="•"/>
            </a:pPr>
            <a:r>
              <a:rPr b="0" lang="en-AU" sz="1800" spc="-1" strike="noStrike">
                <a:solidFill>
                  <a:srgbClr val="000000"/>
                </a:solidFill>
                <a:latin typeface="Arial"/>
              </a:rPr>
              <a:t>A short channel can measure contributions to the signal from superficial layers.</a:t>
            </a:r>
            <a:br/>
            <a:r>
              <a:rPr b="0" lang="en-AU" sz="1800" spc="-1" strike="noStrike">
                <a:solidFill>
                  <a:srgbClr val="000000"/>
                </a:solidFill>
                <a:latin typeface="Arial"/>
              </a:rPr>
              <a:t> </a:t>
            </a:r>
            <a:endParaRPr b="0" lang="en-AU" sz="1800" spc="-1" strike="noStrike">
              <a:latin typeface="Arial"/>
            </a:endParaRPr>
          </a:p>
          <a:p>
            <a:pPr marL="343080" indent="-342720">
              <a:lnSpc>
                <a:spcPct val="100000"/>
              </a:lnSpc>
              <a:spcBef>
                <a:spcPts val="360"/>
              </a:spcBef>
              <a:buClr>
                <a:srgbClr val="000000"/>
              </a:buClr>
              <a:buFont typeface="Arial"/>
              <a:buChar char="•"/>
            </a:pPr>
            <a:r>
              <a:rPr b="0" lang="en-AU" sz="1800" spc="-1" strike="noStrike">
                <a:solidFill>
                  <a:srgbClr val="000000"/>
                </a:solidFill>
                <a:latin typeface="Arial"/>
              </a:rPr>
              <a:t>Use short channels to ensure the response we detect is only reflecting brain activity.</a:t>
            </a:r>
            <a:endParaRPr b="0" lang="en-AU" sz="1800" spc="-1" strike="noStrike">
              <a:latin typeface="Arial"/>
            </a:endParaRPr>
          </a:p>
        </p:txBody>
      </p:sp>
      <p:sp>
        <p:nvSpPr>
          <p:cNvPr id="170" name="CustomShape 6"/>
          <p:cNvSpPr/>
          <p:nvPr/>
        </p:nvSpPr>
        <p:spPr>
          <a:xfrm>
            <a:off x="7974000" y="6446880"/>
            <a:ext cx="3249360" cy="243360"/>
          </a:xfrm>
          <a:prstGeom prst="rect">
            <a:avLst/>
          </a:prstGeom>
          <a:noFill/>
          <a:ln>
            <a:noFill/>
          </a:ln>
        </p:spPr>
        <p:style>
          <a:lnRef idx="0"/>
          <a:fillRef idx="0"/>
          <a:effectRef idx="0"/>
          <a:fontRef idx="minor"/>
        </p:style>
        <p:txBody>
          <a:bodyPr lIns="0" rIns="0" tIns="0" bIns="0" anchor="ctr"/>
          <a:p>
            <a:pPr algn="r">
              <a:lnSpc>
                <a:spcPct val="100000"/>
              </a:lnSpc>
            </a:pPr>
            <a:r>
              <a:rPr b="0" lang="en-AU" sz="1050" spc="-1" strike="noStrike">
                <a:solidFill>
                  <a:srgbClr val="8b8b8b"/>
                </a:solidFill>
                <a:latin typeface="Arial"/>
              </a:rPr>
              <a:t>Tachtsidis &amp; Scholkmann 2015</a:t>
            </a:r>
            <a:endParaRPr b="0" lang="en-AU" sz="1050" spc="-1" strike="noStrike">
              <a:latin typeface="Arial"/>
            </a:endParaRPr>
          </a:p>
        </p:txBody>
      </p:sp>
    </p:spTree>
  </p:cSld>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xit" presetID="1">
                                  <p:stCondLst>
                                    <p:cond delay="0"/>
                                  </p:stCondLst>
                                  <p:childTnLst>
                                    <p:set>
                                      <p:cBhvr>
                                        <p:cTn id="20" dur="1" fill="hold">
                                          <p:stCondLst>
                                            <p:cond delay="0"/>
                                          </p:stCondLst>
                                        </p:cTn>
                                        <p:tgtEl>
                                          <p:spTgt spid="164"/>
                                        </p:tgtEl>
                                        <p:attrNameLst>
                                          <p:attrName>style.visibility</p:attrName>
                                        </p:attrNameLst>
                                      </p:cBhvr>
                                      <p:to>
                                        <p:strVal val="hidden"/>
                                      </p:to>
                                    </p:set>
                                  </p:childTnLst>
                                </p:cTn>
                              </p:par>
                              <p:par>
                                <p:cTn id="21" nodeType="withEffect" fill="hold" presetClass="entr" presetID="1">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xit" presetID="1">
                                  <p:stCondLst>
                                    <p:cond delay="0"/>
                                  </p:stCondLst>
                                  <p:childTnLst>
                                    <p:set>
                                      <p:cBhvr>
                                        <p:cTn id="26" dur="1" fill="hold">
                                          <p:stCondLst>
                                            <p:cond delay="0"/>
                                          </p:stCondLst>
                                        </p:cTn>
                                        <p:tgtEl>
                                          <p:spTgt spid="165"/>
                                        </p:tgtEl>
                                        <p:attrNameLst>
                                          <p:attrName>style.visibility</p:attrName>
                                        </p:attrNameLst>
                                      </p:cBhvr>
                                      <p:to>
                                        <p:strVal val="hidden"/>
                                      </p:to>
                                    </p:set>
                                  </p:childTnLst>
                                </p:cTn>
                              </p:par>
                              <p:par>
                                <p:cTn id="27" nodeType="withEffect" fill="hold" presetClass="entr" presetID="1">
                                  <p:stCondLst>
                                    <p:cond delay="0"/>
                                  </p:stCondLst>
                                  <p:childTnLst>
                                    <p:set>
                                      <p:cBhvr>
                                        <p:cTn id="28" dur="1" fill="hold">
                                          <p:stCondLst>
                                            <p:cond delay="0"/>
                                          </p:stCondLst>
                                        </p:cTn>
                                        <p:tgtEl>
                                          <p:spTgt spid="166"/>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169">
                                            <p:txEl>
                                              <p:pRg st="6" end="6"/>
                                            </p:txEl>
                                          </p:spTgt>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169">
                                            <p:txEl>
                                              <p:pRg st="8" end="8"/>
                                            </p:txEl>
                                          </p:spTgt>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169">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720000" y="1620000"/>
            <a:ext cx="5859000" cy="4524120"/>
          </a:xfrm>
          <a:prstGeom prst="rect">
            <a:avLst/>
          </a:prstGeom>
          <a:noFill/>
          <a:ln>
            <a:noFill/>
          </a:ln>
        </p:spPr>
        <p:txBody>
          <a:bodyPr lIns="0" rIns="0" tIns="0" bIns="0">
            <a:normAutofit/>
          </a:bodyPr>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Data was whitened before a general linear model (GLM) was used fit a canonical response (4.5 s peak time based on pilot) for each subject and condition </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This approach overcomes several issues</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fNIRS noise is correlated</a:t>
            </a:r>
            <a:endParaRPr b="0" lang="en-US" sz="1800" spc="-1" strike="noStrike">
              <a:solidFill>
                <a:srgbClr val="000000"/>
              </a:solidFill>
              <a:latin typeface="Arial"/>
            </a:endParaRPr>
          </a:p>
          <a:p>
            <a:pPr lvl="2" marL="1200240" indent="-285480">
              <a:lnSpc>
                <a:spcPct val="100000"/>
              </a:lnSpc>
              <a:spcBef>
                <a:spcPts val="360"/>
              </a:spcBef>
              <a:buClr>
                <a:srgbClr val="000000"/>
              </a:buClr>
              <a:buFont typeface="Wingdings" charset="2"/>
              <a:buChar char=""/>
            </a:pPr>
            <a:r>
              <a:rPr b="0" lang="en-US" sz="1800" spc="-1" strike="noStrike">
                <a:solidFill>
                  <a:srgbClr val="000000"/>
                </a:solidFill>
                <a:latin typeface="Arial"/>
              </a:rPr>
              <a:t>Each sample point is not independent</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Measurement channels are not independent</a:t>
            </a:r>
            <a:endParaRPr b="0" lang="en-US" sz="1800" spc="-1" strike="noStrike">
              <a:solidFill>
                <a:srgbClr val="000000"/>
              </a:solidFill>
              <a:latin typeface="Arial"/>
            </a:endParaRPr>
          </a:p>
          <a:p>
            <a:pPr lvl="2" marL="1200240" indent="-285480">
              <a:lnSpc>
                <a:spcPct val="100000"/>
              </a:lnSpc>
              <a:spcBef>
                <a:spcPts val="360"/>
              </a:spcBef>
              <a:buClr>
                <a:srgbClr val="000000"/>
              </a:buClr>
              <a:buFont typeface="Wingdings" charset="2"/>
              <a:buChar char=""/>
            </a:pPr>
            <a:r>
              <a:rPr b="0" lang="en-US" sz="1800" spc="-1" strike="noStrike">
                <a:solidFill>
                  <a:srgbClr val="000000"/>
                </a:solidFill>
                <a:latin typeface="Arial"/>
              </a:rPr>
              <a:t>Both artifacts and optical wavelengths have strong spatial structure</a:t>
            </a:r>
            <a:endParaRPr b="0" lang="en-US" sz="1800" spc="-1" strike="noStrike">
              <a:solidFill>
                <a:srgbClr val="000000"/>
              </a:solidFill>
              <a:latin typeface="Arial"/>
            </a:endParaRPr>
          </a:p>
          <a:p>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Outstanding issues</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Data is nonergodic and non stationary</a:t>
            </a:r>
            <a:endParaRPr b="0" lang="en-US" sz="1800" spc="-1" strike="noStrike">
              <a:solidFill>
                <a:srgbClr val="000000"/>
              </a:solidFill>
              <a:latin typeface="Arial"/>
            </a:endParaRPr>
          </a:p>
          <a:p>
            <a:pPr lvl="2" marL="1200240" indent="-285480">
              <a:lnSpc>
                <a:spcPct val="100000"/>
              </a:lnSpc>
              <a:spcBef>
                <a:spcPts val="360"/>
              </a:spcBef>
              <a:buClr>
                <a:srgbClr val="000000"/>
              </a:buClr>
              <a:buFont typeface="Wingdings" charset="2"/>
              <a:buChar char=""/>
            </a:pPr>
            <a:r>
              <a:rPr b="0" lang="en-US" sz="1800" spc="-1" strike="noStrike">
                <a:solidFill>
                  <a:srgbClr val="000000"/>
                </a:solidFill>
                <a:latin typeface="Arial"/>
              </a:rPr>
              <a:t>Noise and systemic physiology changes over length of scan</a:t>
            </a:r>
            <a:endParaRPr b="0" lang="en-US" sz="1800" spc="-1" strike="noStrike">
              <a:solidFill>
                <a:srgbClr val="000000"/>
              </a:solidFill>
              <a:latin typeface="Arial"/>
            </a:endParaRPr>
          </a:p>
        </p:txBody>
      </p:sp>
      <p:sp>
        <p:nvSpPr>
          <p:cNvPr id="172" name="TextShape 2"/>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Appendix</a:t>
            </a:r>
            <a:endParaRPr b="0" lang="en-US" sz="3200" spc="-1" strike="noStrike">
              <a:solidFill>
                <a:srgbClr val="000000"/>
              </a:solidFill>
              <a:latin typeface="Arial"/>
            </a:endParaRPr>
          </a:p>
        </p:txBody>
      </p:sp>
      <p:sp>
        <p:nvSpPr>
          <p:cNvPr id="173" name="TextShape 3"/>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174" name="TextShape 4"/>
          <p:cNvSpPr txBox="1"/>
          <p:nvPr/>
        </p:nvSpPr>
        <p:spPr>
          <a:xfrm>
            <a:off x="8737560" y="6381360"/>
            <a:ext cx="2758680" cy="364680"/>
          </a:xfrm>
          <a:prstGeom prst="rect">
            <a:avLst/>
          </a:prstGeom>
          <a:noFill/>
          <a:ln>
            <a:noFill/>
          </a:ln>
        </p:spPr>
        <p:txBody>
          <a:bodyPr lIns="0" rIns="0" tIns="0" bIns="0" anchor="ctr"/>
          <a:p>
            <a:pPr algn="r">
              <a:lnSpc>
                <a:spcPct val="100000"/>
              </a:lnSpc>
            </a:pPr>
            <a:fld id="{058B70F6-3FBC-47E8-B394-8E52480213E8}" type="slidenum">
              <a:rPr b="0" lang="en-AU" sz="1050" spc="-1" strike="noStrike">
                <a:solidFill>
                  <a:srgbClr val="8b8b8b"/>
                </a:solidFill>
                <a:latin typeface="Arial"/>
              </a:rPr>
              <a:t>&lt;number&gt;</a:t>
            </a:fld>
            <a:endParaRPr b="0" lang="en-AU" sz="1050" spc="-1" strike="noStrike">
              <a:latin typeface="Times New Roman"/>
            </a:endParaRPr>
          </a:p>
        </p:txBody>
      </p:sp>
      <p:sp>
        <p:nvSpPr>
          <p:cNvPr id="175" name="TextShape 5"/>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fNIRS analysis and model fit</a:t>
            </a:r>
            <a:endParaRPr b="0" lang="en-US" sz="1800" spc="-1" strike="noStrike">
              <a:solidFill>
                <a:srgbClr val="000000"/>
              </a:solidFill>
              <a:latin typeface="Arial"/>
            </a:endParaRPr>
          </a:p>
        </p:txBody>
      </p:sp>
      <p:pic>
        <p:nvPicPr>
          <p:cNvPr id="176" name="Picture 7" descr=""/>
          <p:cNvPicPr/>
          <p:nvPr/>
        </p:nvPicPr>
        <p:blipFill>
          <a:blip r:embed="rId1"/>
          <a:stretch/>
        </p:blipFill>
        <p:spPr>
          <a:xfrm>
            <a:off x="6694920" y="1770480"/>
            <a:ext cx="5243760" cy="3931200"/>
          </a:xfrm>
          <a:prstGeom prst="rect">
            <a:avLst/>
          </a:prstGeom>
          <a:ln>
            <a:noFill/>
          </a:ln>
        </p:spPr>
      </p:pic>
      <p:sp>
        <p:nvSpPr>
          <p:cNvPr id="177" name="CustomShape 6"/>
          <p:cNvSpPr/>
          <p:nvPr/>
        </p:nvSpPr>
        <p:spPr>
          <a:xfrm>
            <a:off x="7451640" y="1715400"/>
            <a:ext cx="39088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AU" sz="1400" spc="-1" strike="noStrike">
                <a:solidFill>
                  <a:srgbClr val="000000"/>
                </a:solidFill>
                <a:latin typeface="Arial"/>
              </a:rPr>
              <a:t>Grand average (N = 10) including all conditions</a:t>
            </a:r>
            <a:endParaRPr b="0" lang="en-AU" sz="1400" spc="-1" strike="noStrike">
              <a:latin typeface="Arial"/>
            </a:endParaRPr>
          </a:p>
        </p:txBody>
      </p:sp>
      <p:sp>
        <p:nvSpPr>
          <p:cNvPr id="178" name="CustomShape 7"/>
          <p:cNvSpPr/>
          <p:nvPr/>
        </p:nvSpPr>
        <p:spPr>
          <a:xfrm>
            <a:off x="7974000" y="6446880"/>
            <a:ext cx="3249360" cy="243360"/>
          </a:xfrm>
          <a:prstGeom prst="rect">
            <a:avLst/>
          </a:prstGeom>
          <a:noFill/>
          <a:ln>
            <a:noFill/>
          </a:ln>
        </p:spPr>
        <p:style>
          <a:lnRef idx="0"/>
          <a:fillRef idx="0"/>
          <a:effectRef idx="0"/>
          <a:fontRef idx="minor"/>
        </p:style>
        <p:txBody>
          <a:bodyPr lIns="0" rIns="0" tIns="0" bIns="0" anchor="ctr"/>
          <a:p>
            <a:pPr algn="r">
              <a:lnSpc>
                <a:spcPct val="100000"/>
              </a:lnSpc>
            </a:pPr>
            <a:r>
              <a:rPr b="0" lang="en-AU" sz="1050" spc="-1" strike="noStrike">
                <a:solidFill>
                  <a:srgbClr val="8b8b8b"/>
                </a:solidFill>
                <a:latin typeface="Arial"/>
              </a:rPr>
              <a:t>Huppert 2016   Barker et al 2013</a:t>
            </a:r>
            <a:endParaRPr b="0" lang="en-AU" sz="105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Picture 7" descr=""/>
          <p:cNvPicPr/>
          <p:nvPr/>
        </p:nvPicPr>
        <p:blipFill>
          <a:blip r:embed="rId1"/>
          <a:stretch/>
        </p:blipFill>
        <p:spPr>
          <a:xfrm>
            <a:off x="5184000" y="1383120"/>
            <a:ext cx="7347600" cy="3872880"/>
          </a:xfrm>
          <a:prstGeom prst="rect">
            <a:avLst/>
          </a:prstGeom>
          <a:ln>
            <a:noFill/>
          </a:ln>
        </p:spPr>
      </p:pic>
      <p:sp>
        <p:nvSpPr>
          <p:cNvPr id="180" name="TextShape 1"/>
          <p:cNvSpPr txBox="1"/>
          <p:nvPr/>
        </p:nvSpPr>
        <p:spPr>
          <a:xfrm>
            <a:off x="720000" y="1620000"/>
            <a:ext cx="5974560" cy="4524120"/>
          </a:xfrm>
          <a:prstGeom prst="rect">
            <a:avLst/>
          </a:prstGeom>
          <a:noFill/>
          <a:ln>
            <a:noFill/>
          </a:ln>
        </p:spPr>
        <p:txBody>
          <a:bodyPr lIns="0" rIns="0" tIns="0" bIns="0">
            <a:normAutofit/>
          </a:bodyPr>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Data from all participants and conditions were combined to create a grand average waveform</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Resample (3 Hz)</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Bandpass filter (0.05 – 0.6 Hz)</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Extract epochs and detrend</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Average all epochs</a:t>
            </a:r>
            <a:endParaRPr b="0" lang="en-US" sz="1800" spc="-1" strike="noStrike">
              <a:solidFill>
                <a:srgbClr val="000000"/>
              </a:solidFill>
              <a:latin typeface="Arial"/>
            </a:endParaRPr>
          </a:p>
          <a:p>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AR-IRLS GLM method also applied</a:t>
            </a:r>
            <a:endParaRPr b="0" lang="en-US" sz="1800" spc="-1" strike="noStrike">
              <a:solidFill>
                <a:srgbClr val="000000"/>
              </a:solidFill>
              <a:latin typeface="Arial"/>
            </a:endParaRPr>
          </a:p>
          <a:p>
            <a:pPr lvl="1" marL="800280" indent="-342720">
              <a:lnSpc>
                <a:spcPct val="100000"/>
              </a:lnSpc>
              <a:spcBef>
                <a:spcPts val="360"/>
              </a:spcBef>
              <a:buClr>
                <a:srgbClr val="000000"/>
              </a:buClr>
              <a:buFont typeface="Georgia"/>
              <a:buChar char="―"/>
            </a:pPr>
            <a:r>
              <a:rPr b="0" lang="en-US" sz="1800" spc="-1" strike="noStrike">
                <a:solidFill>
                  <a:srgbClr val="000000"/>
                </a:solidFill>
                <a:latin typeface="Arial"/>
              </a:rPr>
              <a:t>Provides estimate of amplitude</a:t>
            </a:r>
            <a:endParaRPr b="0" lang="en-US" sz="1800" spc="-1" strike="noStrike">
              <a:solidFill>
                <a:srgbClr val="000000"/>
              </a:solidFill>
              <a:latin typeface="Arial"/>
            </a:endParaRPr>
          </a:p>
          <a:p>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Averaging estimate lies within GLM standard error</a:t>
            </a:r>
            <a:endParaRPr b="0" lang="en-US" sz="1800" spc="-1" strike="noStrike">
              <a:solidFill>
                <a:srgbClr val="000000"/>
              </a:solidFill>
              <a:latin typeface="Arial"/>
            </a:endParaRPr>
          </a:p>
        </p:txBody>
      </p:sp>
      <p:sp>
        <p:nvSpPr>
          <p:cNvPr id="181" name="TextShape 2"/>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Analysis Methods</a:t>
            </a:r>
            <a:endParaRPr b="0" lang="en-US" sz="3200" spc="-1" strike="noStrike">
              <a:solidFill>
                <a:srgbClr val="000000"/>
              </a:solidFill>
              <a:latin typeface="Arial"/>
            </a:endParaRPr>
          </a:p>
        </p:txBody>
      </p:sp>
      <p:sp>
        <p:nvSpPr>
          <p:cNvPr id="182" name="TextShape 3"/>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183" name="TextShape 4"/>
          <p:cNvSpPr txBox="1"/>
          <p:nvPr/>
        </p:nvSpPr>
        <p:spPr>
          <a:xfrm>
            <a:off x="8737560" y="6381360"/>
            <a:ext cx="2758680" cy="364680"/>
          </a:xfrm>
          <a:prstGeom prst="rect">
            <a:avLst/>
          </a:prstGeom>
          <a:noFill/>
          <a:ln>
            <a:noFill/>
          </a:ln>
        </p:spPr>
        <p:txBody>
          <a:bodyPr lIns="0" rIns="0" tIns="0" bIns="0" anchor="ctr"/>
          <a:p>
            <a:pPr algn="r">
              <a:lnSpc>
                <a:spcPct val="100000"/>
              </a:lnSpc>
            </a:pPr>
            <a:fld id="{76FE4476-D3C8-4FC4-99FC-8CB0D10DE147}" type="slidenum">
              <a:rPr b="0" lang="en-AU" sz="1050" spc="-1" strike="noStrike">
                <a:solidFill>
                  <a:srgbClr val="8b8b8b"/>
                </a:solidFill>
                <a:latin typeface="Arial"/>
              </a:rPr>
              <a:t>&lt;number&gt;</a:t>
            </a:fld>
            <a:endParaRPr b="0" lang="en-AU" sz="1050" spc="-1" strike="noStrike">
              <a:latin typeface="Times New Roman"/>
            </a:endParaRPr>
          </a:p>
        </p:txBody>
      </p:sp>
      <p:sp>
        <p:nvSpPr>
          <p:cNvPr id="184" name="TextShape 5"/>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Group comparison</a:t>
            </a:r>
            <a:endParaRPr b="0" lang="en-US" sz="1800" spc="-1" strike="noStrike">
              <a:solidFill>
                <a:srgbClr val="000000"/>
              </a:solidFill>
              <a:latin typeface="Arial"/>
            </a:endParaRPr>
          </a:p>
        </p:txBody>
      </p:sp>
      <p:sp>
        <p:nvSpPr>
          <p:cNvPr id="185" name="CustomShape 6"/>
          <p:cNvSpPr/>
          <p:nvPr/>
        </p:nvSpPr>
        <p:spPr>
          <a:xfrm>
            <a:off x="7974000" y="6446880"/>
            <a:ext cx="3249360" cy="243360"/>
          </a:xfrm>
          <a:prstGeom prst="rect">
            <a:avLst/>
          </a:prstGeom>
          <a:noFill/>
          <a:ln>
            <a:noFill/>
          </a:ln>
        </p:spPr>
        <p:style>
          <a:lnRef idx="0"/>
          <a:fillRef idx="0"/>
          <a:effectRef idx="0"/>
          <a:fontRef idx="minor"/>
        </p:style>
        <p:txBody>
          <a:bodyPr lIns="0" rIns="0" tIns="0" bIns="0" anchor="ctr"/>
          <a:p>
            <a:pPr algn="r">
              <a:lnSpc>
                <a:spcPct val="100000"/>
              </a:lnSpc>
            </a:pPr>
            <a:r>
              <a:rPr b="0" lang="en-AU" sz="1050" spc="-1" strike="noStrike">
                <a:solidFill>
                  <a:srgbClr val="8b8b8b"/>
                </a:solidFill>
                <a:latin typeface="Arial"/>
              </a:rPr>
              <a:t>Huppert 2016   Barker et al 2013</a:t>
            </a:r>
            <a:endParaRPr b="0" lang="en-AU" sz="105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Methods</a:t>
            </a:r>
            <a:endParaRPr b="0" lang="en-US" sz="3200" spc="-1" strike="noStrike">
              <a:solidFill>
                <a:srgbClr val="000000"/>
              </a:solidFill>
              <a:latin typeface="Arial"/>
            </a:endParaRPr>
          </a:p>
        </p:txBody>
      </p:sp>
      <p:sp>
        <p:nvSpPr>
          <p:cNvPr id="187" name="TextShape 2"/>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188" name="TextShape 3"/>
          <p:cNvSpPr txBox="1"/>
          <p:nvPr/>
        </p:nvSpPr>
        <p:spPr>
          <a:xfrm>
            <a:off x="8737560" y="6381360"/>
            <a:ext cx="2758680" cy="364680"/>
          </a:xfrm>
          <a:prstGeom prst="rect">
            <a:avLst/>
          </a:prstGeom>
          <a:noFill/>
          <a:ln>
            <a:noFill/>
          </a:ln>
        </p:spPr>
        <p:txBody>
          <a:bodyPr lIns="0" rIns="0" tIns="0" bIns="0" anchor="ctr"/>
          <a:p>
            <a:pPr algn="r">
              <a:lnSpc>
                <a:spcPct val="100000"/>
              </a:lnSpc>
            </a:pPr>
            <a:fld id="{ACA89FCD-6BD2-477B-9AD7-19C09E1F5D25}" type="slidenum">
              <a:rPr b="0" lang="en-AU" sz="1050" spc="-1" strike="noStrike">
                <a:solidFill>
                  <a:srgbClr val="8b8b8b"/>
                </a:solidFill>
                <a:latin typeface="Arial"/>
              </a:rPr>
              <a:t>&lt;number&gt;</a:t>
            </a:fld>
            <a:endParaRPr b="0" lang="en-AU" sz="1050" spc="-1" strike="noStrike">
              <a:latin typeface="Times New Roman"/>
            </a:endParaRPr>
          </a:p>
        </p:txBody>
      </p:sp>
      <p:sp>
        <p:nvSpPr>
          <p:cNvPr id="189" name="TextShape 4"/>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Imaging Details</a:t>
            </a:r>
            <a:endParaRPr b="0" lang="en-US" sz="1800" spc="-1" strike="noStrike">
              <a:solidFill>
                <a:srgbClr val="000000"/>
              </a:solidFill>
              <a:latin typeface="Arial"/>
            </a:endParaRPr>
          </a:p>
        </p:txBody>
      </p:sp>
      <p:sp>
        <p:nvSpPr>
          <p:cNvPr id="190" name="CustomShape 5"/>
          <p:cNvSpPr/>
          <p:nvPr/>
        </p:nvSpPr>
        <p:spPr>
          <a:xfrm>
            <a:off x="7974000" y="6446880"/>
            <a:ext cx="3249360" cy="243360"/>
          </a:xfrm>
          <a:prstGeom prst="rect">
            <a:avLst/>
          </a:prstGeom>
          <a:noFill/>
          <a:ln>
            <a:noFill/>
          </a:ln>
        </p:spPr>
        <p:style>
          <a:lnRef idx="0"/>
          <a:fillRef idx="0"/>
          <a:effectRef idx="0"/>
          <a:fontRef idx="minor"/>
        </p:style>
      </p:sp>
      <p:sp>
        <p:nvSpPr>
          <p:cNvPr id="191" name="TextShape 6"/>
          <p:cNvSpPr txBox="1"/>
          <p:nvPr/>
        </p:nvSpPr>
        <p:spPr>
          <a:xfrm>
            <a:off x="720000" y="1620000"/>
            <a:ext cx="6918120" cy="4524120"/>
          </a:xfrm>
          <a:prstGeom prst="rect">
            <a:avLst/>
          </a:prstGeom>
          <a:noFill/>
          <a:ln>
            <a:noFill/>
          </a:ln>
        </p:spPr>
        <p:txBody>
          <a:bodyPr lIns="0" rIns="0" tIns="0" bIns="0"/>
          <a:p>
            <a:pPr>
              <a:lnSpc>
                <a:spcPct val="100000"/>
              </a:lnSpc>
              <a:spcBef>
                <a:spcPts val="360"/>
              </a:spcBef>
            </a:pPr>
            <a:b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Seated in a dimly lit room watching a silent subtitled movie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Participants are asked not to pay attention to sounds or gaps</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16 source and 16 detectors cover our region of interest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marL="343080" indent="-342720">
              <a:lnSpc>
                <a:spcPct val="100000"/>
              </a:lnSpc>
              <a:spcBef>
                <a:spcPts val="360"/>
              </a:spcBef>
              <a:buClr>
                <a:srgbClr val="000000"/>
              </a:buClr>
              <a:buFont typeface="Arial"/>
              <a:buChar char="•"/>
            </a:pPr>
            <a:r>
              <a:rPr b="0" lang="en-US" sz="1800" spc="-1" strike="noStrike">
                <a:solidFill>
                  <a:srgbClr val="000000"/>
                </a:solidFill>
                <a:latin typeface="Arial"/>
              </a:rPr>
              <a:t>7 Hz sampling rate</a:t>
            </a:r>
            <a:endParaRPr b="0" lang="en-US" sz="1800" spc="-1" strike="noStrike">
              <a:solidFill>
                <a:srgbClr val="000000"/>
              </a:solidFill>
              <a:latin typeface="Arial"/>
            </a:endParaRPr>
          </a:p>
        </p:txBody>
      </p:sp>
      <p:pic>
        <p:nvPicPr>
          <p:cNvPr id="192" name="Picture 1" descr=""/>
          <p:cNvPicPr/>
          <p:nvPr/>
        </p:nvPicPr>
        <p:blipFill>
          <a:blip r:embed="rId1"/>
          <a:stretch/>
        </p:blipFill>
        <p:spPr>
          <a:xfrm>
            <a:off x="7048080" y="1595520"/>
            <a:ext cx="4963680" cy="437616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720000" y="1620000"/>
            <a:ext cx="6748920" cy="4524120"/>
          </a:xfrm>
          <a:prstGeom prst="rect">
            <a:avLst/>
          </a:prstGeom>
          <a:noFill/>
          <a:ln>
            <a:noFill/>
          </a:ln>
        </p:spPr>
        <p:txBody>
          <a:bodyPr lIns="0" rIns="0" tIns="0" bIns="0"/>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Your brain needs blood in order to function. Blood carries oxygen and glucose to the brain as fuel for your neurons. </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Haemoglobin is the specific protein that oxygen binds to on your red blood cells. </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When a region of the brain requires more energy, additional oxygenated blood is pumped to the area.</a:t>
            </a:r>
            <a:endParaRPr b="0" lang="en-US" sz="1800" spc="-1" strike="noStrike">
              <a:solidFill>
                <a:srgbClr val="000000"/>
              </a:solidFill>
              <a:latin typeface="Arial"/>
            </a:endParaRPr>
          </a:p>
          <a:p>
            <a:pPr algn="just">
              <a:lnSpc>
                <a:spcPct val="100000"/>
              </a:lnSpc>
              <a:spcBef>
                <a:spcPts val="360"/>
              </a:spcBef>
            </a:pP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As your brain uses up the oxygen, the haemoglobin on your red blood cells goes from being oxygenated to de-oxygenated. </a:t>
            </a:r>
            <a:br/>
            <a:r>
              <a:rPr b="0" lang="en-US" sz="1800" spc="-1" strike="noStrike">
                <a:solidFill>
                  <a:srgbClr val="000000"/>
                </a:solidFill>
                <a:latin typeface="Arial"/>
              </a:rPr>
              <a:t> </a:t>
            </a:r>
            <a:endParaRPr b="0" lang="en-US" sz="1800" spc="-1" strike="noStrike">
              <a:solidFill>
                <a:srgbClr val="000000"/>
              </a:solidFill>
              <a:latin typeface="Arial"/>
            </a:endParaRPr>
          </a:p>
          <a:p>
            <a:pPr marL="343080" indent="-342720" algn="just">
              <a:lnSpc>
                <a:spcPct val="100000"/>
              </a:lnSpc>
              <a:spcBef>
                <a:spcPts val="360"/>
              </a:spcBef>
              <a:buClr>
                <a:srgbClr val="000000"/>
              </a:buClr>
              <a:buFont typeface="Arial"/>
              <a:buChar char="•"/>
            </a:pPr>
            <a:r>
              <a:rPr b="0" lang="en-US" sz="1800" spc="-1" strike="noStrike">
                <a:solidFill>
                  <a:srgbClr val="000000"/>
                </a:solidFill>
                <a:latin typeface="Arial"/>
              </a:rPr>
              <a:t>By measuring the amount of oxygenated and de-oxygenated blood we have a proxy measurement for brain activity.</a:t>
            </a:r>
            <a:endParaRPr b="0" lang="en-US" sz="1800" spc="-1" strike="noStrike">
              <a:solidFill>
                <a:srgbClr val="000000"/>
              </a:solidFill>
              <a:latin typeface="Arial"/>
            </a:endParaRPr>
          </a:p>
        </p:txBody>
      </p:sp>
      <p:sp>
        <p:nvSpPr>
          <p:cNvPr id="194" name="TextShape 2"/>
          <p:cNvSpPr txBox="1"/>
          <p:nvPr/>
        </p:nvSpPr>
        <p:spPr>
          <a:xfrm>
            <a:off x="720000" y="274680"/>
            <a:ext cx="8457840" cy="647640"/>
          </a:xfrm>
          <a:prstGeom prst="rect">
            <a:avLst/>
          </a:prstGeom>
          <a:noFill/>
          <a:ln>
            <a:noFill/>
          </a:ln>
        </p:spPr>
        <p:txBody>
          <a:bodyPr lIns="0" rIns="0" tIns="0" bIns="0"/>
          <a:p>
            <a:pPr>
              <a:lnSpc>
                <a:spcPct val="100000"/>
              </a:lnSpc>
            </a:pPr>
            <a:r>
              <a:rPr b="1" lang="en-US" sz="3200" spc="-1" strike="noStrike">
                <a:solidFill>
                  <a:srgbClr val="000000"/>
                </a:solidFill>
                <a:latin typeface="Arial"/>
              </a:rPr>
              <a:t>Background</a:t>
            </a:r>
            <a:endParaRPr b="0" lang="en-US" sz="3200" spc="-1" strike="noStrike">
              <a:solidFill>
                <a:srgbClr val="000000"/>
              </a:solidFill>
              <a:latin typeface="Arial"/>
            </a:endParaRPr>
          </a:p>
        </p:txBody>
      </p:sp>
      <p:sp>
        <p:nvSpPr>
          <p:cNvPr id="195" name="TextShape 3"/>
          <p:cNvSpPr txBox="1"/>
          <p:nvPr/>
        </p:nvSpPr>
        <p:spPr>
          <a:xfrm>
            <a:off x="623520" y="6381360"/>
            <a:ext cx="5376240" cy="364680"/>
          </a:xfrm>
          <a:prstGeom prst="rect">
            <a:avLst/>
          </a:prstGeom>
          <a:noFill/>
          <a:ln>
            <a:noFill/>
          </a:ln>
        </p:spPr>
        <p:txBody>
          <a:bodyPr lIns="0" rIns="0" tIns="0" bIns="0" anchor="ctr"/>
          <a:p>
            <a:pPr>
              <a:lnSpc>
                <a:spcPct val="100000"/>
              </a:lnSpc>
            </a:pPr>
            <a:r>
              <a:rPr b="0" lang="en-AU" sz="1050" spc="-1" strike="noStrike">
                <a:solidFill>
                  <a:srgbClr val="8b8b8b"/>
                </a:solidFill>
                <a:latin typeface="Arial"/>
              </a:rPr>
              <a:t>Faculty of Human Sciences | Department of Linguistics </a:t>
            </a:r>
            <a:endParaRPr b="0" lang="en-AU" sz="1050" spc="-1" strike="noStrike">
              <a:latin typeface="Times New Roman"/>
            </a:endParaRPr>
          </a:p>
        </p:txBody>
      </p:sp>
      <p:sp>
        <p:nvSpPr>
          <p:cNvPr id="196" name="TextShape 4"/>
          <p:cNvSpPr txBox="1"/>
          <p:nvPr/>
        </p:nvSpPr>
        <p:spPr>
          <a:xfrm>
            <a:off x="8737560" y="6381360"/>
            <a:ext cx="2758680" cy="364680"/>
          </a:xfrm>
          <a:prstGeom prst="rect">
            <a:avLst/>
          </a:prstGeom>
          <a:noFill/>
          <a:ln>
            <a:noFill/>
          </a:ln>
        </p:spPr>
        <p:txBody>
          <a:bodyPr lIns="0" rIns="0" tIns="0" bIns="0" anchor="ctr"/>
          <a:p>
            <a:pPr algn="r">
              <a:lnSpc>
                <a:spcPct val="100000"/>
              </a:lnSpc>
            </a:pPr>
            <a:fld id="{05263C8A-B778-4E97-9733-75EE58068B92}" type="slidenum">
              <a:rPr b="0" lang="en-AU" sz="1050" spc="-1" strike="noStrike">
                <a:solidFill>
                  <a:srgbClr val="8b8b8b"/>
                </a:solidFill>
                <a:latin typeface="Arial"/>
              </a:rPr>
              <a:t>&lt;number&gt;</a:t>
            </a:fld>
            <a:endParaRPr b="0" lang="en-AU" sz="1050" spc="-1" strike="noStrike">
              <a:latin typeface="Times New Roman"/>
            </a:endParaRPr>
          </a:p>
        </p:txBody>
      </p:sp>
      <p:sp>
        <p:nvSpPr>
          <p:cNvPr id="197" name="TextShape 5"/>
          <p:cNvSpPr txBox="1"/>
          <p:nvPr/>
        </p:nvSpPr>
        <p:spPr>
          <a:xfrm>
            <a:off x="720000" y="908640"/>
            <a:ext cx="8542440" cy="386280"/>
          </a:xfrm>
          <a:prstGeom prst="rect">
            <a:avLst/>
          </a:prstGeom>
          <a:noFill/>
          <a:ln>
            <a:noFill/>
          </a:ln>
        </p:spPr>
        <p:txBody>
          <a:bodyPr lIns="0" rIns="0" tIns="0" bIns="0"/>
          <a:p>
            <a:pPr>
              <a:lnSpc>
                <a:spcPct val="100000"/>
              </a:lnSpc>
              <a:spcBef>
                <a:spcPts val="360"/>
              </a:spcBef>
            </a:pPr>
            <a:r>
              <a:rPr b="0" lang="en-US" sz="1800" spc="-1" strike="noStrike" cap="all">
                <a:solidFill>
                  <a:srgbClr val="a6192e"/>
                </a:solidFill>
                <a:latin typeface="Arial"/>
              </a:rPr>
              <a:t>Functional Near-infrared spectroscopy - Theory</a:t>
            </a:r>
            <a:endParaRPr b="0" lang="en-US" sz="1800" spc="-1" strike="noStrike">
              <a:solidFill>
                <a:srgbClr val="000000"/>
              </a:solidFill>
              <a:latin typeface="Arial"/>
            </a:endParaRPr>
          </a:p>
        </p:txBody>
      </p:sp>
      <p:pic>
        <p:nvPicPr>
          <p:cNvPr id="198" name="Picture 8" descr=""/>
          <p:cNvPicPr/>
          <p:nvPr/>
        </p:nvPicPr>
        <p:blipFill>
          <a:blip r:embed="rId1"/>
          <a:stretch/>
        </p:blipFill>
        <p:spPr>
          <a:xfrm>
            <a:off x="8632080" y="194400"/>
            <a:ext cx="1097280" cy="766800"/>
          </a:xfrm>
          <a:prstGeom prst="rect">
            <a:avLst/>
          </a:prstGeom>
          <a:ln>
            <a:noFill/>
          </a:ln>
        </p:spPr>
      </p:pic>
      <p:sp>
        <p:nvSpPr>
          <p:cNvPr id="199" name="CustomShape 6"/>
          <p:cNvSpPr/>
          <p:nvPr/>
        </p:nvSpPr>
        <p:spPr>
          <a:xfrm>
            <a:off x="7974000" y="6446880"/>
            <a:ext cx="3249360" cy="243360"/>
          </a:xfrm>
          <a:prstGeom prst="rect">
            <a:avLst/>
          </a:prstGeom>
          <a:noFill/>
          <a:ln>
            <a:noFill/>
          </a:ln>
        </p:spPr>
        <p:style>
          <a:lnRef idx="0"/>
          <a:fillRef idx="0"/>
          <a:effectRef idx="0"/>
          <a:fontRef idx="minor"/>
        </p:style>
        <p:txBody>
          <a:bodyPr lIns="0" rIns="0" tIns="0" bIns="0" anchor="ctr"/>
          <a:p>
            <a:pPr algn="r">
              <a:lnSpc>
                <a:spcPct val="100000"/>
              </a:lnSpc>
            </a:pPr>
            <a:r>
              <a:rPr b="0" lang="en-AU" sz="1050" spc="-1" strike="noStrike">
                <a:solidFill>
                  <a:srgbClr val="8b8b8b"/>
                </a:solidFill>
                <a:latin typeface="Arial"/>
              </a:rPr>
              <a:t>   </a:t>
            </a:r>
            <a:endParaRPr b="0" lang="en-AU" sz="1050" spc="-1" strike="noStrike">
              <a:latin typeface="Arial"/>
            </a:endParaRPr>
          </a:p>
        </p:txBody>
      </p:sp>
      <p:pic>
        <p:nvPicPr>
          <p:cNvPr id="200" name="Picture 6" descr=""/>
          <p:cNvPicPr/>
          <p:nvPr/>
        </p:nvPicPr>
        <p:blipFill>
          <a:blip r:embed="rId2"/>
          <a:stretch/>
        </p:blipFill>
        <p:spPr>
          <a:xfrm>
            <a:off x="8182440" y="1361160"/>
            <a:ext cx="3670920" cy="480168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6d2c4"/>
      </a:dk2>
      <a:lt2>
        <a:srgbClr val="e6e4dc"/>
      </a:lt2>
      <a:accent1>
        <a:srgbClr val="a6192e"/>
      </a:accent1>
      <a:accent2>
        <a:srgbClr val="76232f"/>
      </a:accent2>
      <a:accent3>
        <a:srgbClr val="d6001c"/>
      </a:accent3>
      <a:accent4>
        <a:srgbClr val="c6007e"/>
      </a:accent4>
      <a:accent5>
        <a:srgbClr val="80225f"/>
      </a:accent5>
      <a:accent6>
        <a:srgbClr val="373a36"/>
      </a:accent6>
      <a:hlink>
        <a:srgbClr val="a6192e"/>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6d2c4"/>
      </a:dk2>
      <a:lt2>
        <a:srgbClr val="e6e4dc"/>
      </a:lt2>
      <a:accent1>
        <a:srgbClr val="a6192e"/>
      </a:accent1>
      <a:accent2>
        <a:srgbClr val="76232f"/>
      </a:accent2>
      <a:accent3>
        <a:srgbClr val="d6001c"/>
      </a:accent3>
      <a:accent4>
        <a:srgbClr val="c6007e"/>
      </a:accent4>
      <a:accent5>
        <a:srgbClr val="80225f"/>
      </a:accent5>
      <a:accent6>
        <a:srgbClr val="373a36"/>
      </a:accent6>
      <a:hlink>
        <a:srgbClr val="a6192e"/>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6d2c4"/>
      </a:dk2>
      <a:lt2>
        <a:srgbClr val="e6e4dc"/>
      </a:lt2>
      <a:accent1>
        <a:srgbClr val="a6192e"/>
      </a:accent1>
      <a:accent2>
        <a:srgbClr val="76232f"/>
      </a:accent2>
      <a:accent3>
        <a:srgbClr val="d6001c"/>
      </a:accent3>
      <a:accent4>
        <a:srgbClr val="c6007e"/>
      </a:accent4>
      <a:accent5>
        <a:srgbClr val="80225f"/>
      </a:accent5>
      <a:accent6>
        <a:srgbClr val="373a36"/>
      </a:accent6>
      <a:hlink>
        <a:srgbClr val="a6192e"/>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6d2c4"/>
      </a:dk2>
      <a:lt2>
        <a:srgbClr val="e6e4dc"/>
      </a:lt2>
      <a:accent1>
        <a:srgbClr val="a6192e"/>
      </a:accent1>
      <a:accent2>
        <a:srgbClr val="76232f"/>
      </a:accent2>
      <a:accent3>
        <a:srgbClr val="d6001c"/>
      </a:accent3>
      <a:accent4>
        <a:srgbClr val="c6007e"/>
      </a:accent4>
      <a:accent5>
        <a:srgbClr val="80225f"/>
      </a:accent5>
      <a:accent6>
        <a:srgbClr val="373a36"/>
      </a:accent6>
      <a:hlink>
        <a:srgbClr val="a6192e"/>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MU 16x9 Template _2016</Template>
  <TotalTime>17392</TotalTime>
  <Application>LibreOffice/6.0.7.3.0$Linux_X86_64 LibreOffice_project/00$Build-3</Application>
  <Words>1528</Words>
  <Paragraphs>318</Paragraphs>
  <Company>Bionics Institute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2018-05-03T01:35:21Z</dcterms:created>
  <dc:creator>Robert Luke</dc:creator>
  <dc:description/>
  <dc:language>en-AU</dc:language>
  <cp:lastModifiedBy>Robert Luke</cp:lastModifiedBy>
  <cp:lastPrinted>2016-10-17T01:23:38Z</cp:lastPrinted>
  <dcterms:modified xsi:type="dcterms:W3CDTF">2019-06-27T03:37:06Z</dcterms:modified>
  <cp:revision>265</cp:revision>
  <dc:subject/>
  <dc:title>fNIRS Demonstration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Bionics Institute</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13</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24</vt:i4>
  </property>
</Properties>
</file>